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60" r:id="rId5"/>
    <p:sldId id="261" r:id="rId6"/>
    <p:sldId id="262" r:id="rId7"/>
    <p:sldId id="266" r:id="rId8"/>
    <p:sldId id="263" r:id="rId9"/>
    <p:sldId id="276" r:id="rId10"/>
    <p:sldId id="278" r:id="rId11"/>
    <p:sldId id="279" r:id="rId12"/>
    <p:sldId id="264" r:id="rId13"/>
    <p:sldId id="280" r:id="rId14"/>
    <p:sldId id="268" r:id="rId15"/>
    <p:sldId id="273" r:id="rId16"/>
    <p:sldId id="281" r:id="rId17"/>
    <p:sldId id="284" r:id="rId18"/>
    <p:sldId id="282" r:id="rId19"/>
    <p:sldId id="283" r:id="rId20"/>
    <p:sldId id="267"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mis" initials="L" lastIdx="1" clrIdx="0">
    <p:extLst>
      <p:ext uri="{19B8F6BF-5375-455C-9EA6-DF929625EA0E}">
        <p15:presenceInfo xmlns:p15="http://schemas.microsoft.com/office/powerpoint/2012/main" userId="Lam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E3C6"/>
    <a:srgbClr val="2D391B"/>
    <a:srgbClr val="5B73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44" autoAdjust="0"/>
    <p:restoredTop sz="84785" autoAdjust="0"/>
  </p:normalViewPr>
  <p:slideViewPr>
    <p:cSldViewPr snapToGrid="0">
      <p:cViewPr varScale="1">
        <p:scale>
          <a:sx n="55" d="100"/>
          <a:sy n="55" d="100"/>
        </p:scale>
        <p:origin x="45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6B93DB-A11E-4485-8B74-291F7050241D}" type="doc">
      <dgm:prSet loTypeId="urn:microsoft.com/office/officeart/2005/8/layout/hierarchy2" loCatId="hierarchy" qsTypeId="urn:microsoft.com/office/officeart/2005/8/quickstyle/simple4" qsCatId="simple" csTypeId="urn:microsoft.com/office/officeart/2005/8/colors/colorful3" csCatId="colorful" phldr="1"/>
      <dgm:spPr/>
      <dgm:t>
        <a:bodyPr/>
        <a:lstStyle/>
        <a:p>
          <a:endParaRPr lang="en-US"/>
        </a:p>
      </dgm:t>
    </dgm:pt>
    <dgm:pt modelId="{74B25FB2-3955-4515-A059-549BB7512F52}">
      <dgm:prSet phldrT="[Text]" custT="1"/>
      <dgm:spPr/>
      <dgm:t>
        <a:bodyPr/>
        <a:lstStyle/>
        <a:p>
          <a:r>
            <a:rPr lang="en-US" sz="3600" dirty="0">
              <a:solidFill>
                <a:srgbClr val="2D391B"/>
              </a:solidFill>
              <a:latin typeface="Gill Sans MT" panose="020B0502020104020203" pitchFamily="34" charset="0"/>
            </a:rPr>
            <a:t>Log in</a:t>
          </a:r>
        </a:p>
      </dgm:t>
    </dgm:pt>
    <dgm:pt modelId="{38B72286-44FF-4051-9E6B-D872451A9A84}" type="parTrans" cxnId="{D08F8A62-109E-4A63-920D-F13C55CEFB40}">
      <dgm:prSet/>
      <dgm:spPr/>
      <dgm:t>
        <a:bodyPr/>
        <a:lstStyle/>
        <a:p>
          <a:endParaRPr lang="en-US"/>
        </a:p>
      </dgm:t>
    </dgm:pt>
    <dgm:pt modelId="{A53BD6EA-9762-4DFC-91A2-22DE8C715B9B}" type="sibTrans" cxnId="{D08F8A62-109E-4A63-920D-F13C55CEFB40}">
      <dgm:prSet/>
      <dgm:spPr/>
      <dgm:t>
        <a:bodyPr/>
        <a:lstStyle/>
        <a:p>
          <a:endParaRPr lang="en-US"/>
        </a:p>
      </dgm:t>
    </dgm:pt>
    <dgm:pt modelId="{E5DAAFE3-D9E5-47D7-9F96-DB69ACC39DED}">
      <dgm:prSet phldrT="[Text]" custT="1"/>
      <dgm:spPr/>
      <dgm:t>
        <a:bodyPr/>
        <a:lstStyle/>
        <a:p>
          <a:r>
            <a:rPr lang="en-US" sz="2400" dirty="0">
              <a:solidFill>
                <a:srgbClr val="2D391B"/>
              </a:solidFill>
              <a:latin typeface="Gill Sans MT" panose="020B0502020104020203" pitchFamily="34" charset="0"/>
            </a:rPr>
            <a:t>Multiple options available in the menu bar</a:t>
          </a:r>
        </a:p>
      </dgm:t>
    </dgm:pt>
    <dgm:pt modelId="{DAA80759-8F36-479E-91C3-07B8413A7785}" type="parTrans" cxnId="{70065AC5-7A08-4E8C-82AE-BC89F3246510}">
      <dgm:prSet custT="1"/>
      <dgm:spPr/>
      <dgm:t>
        <a:bodyPr/>
        <a:lstStyle/>
        <a:p>
          <a:endParaRPr lang="en-US" sz="700">
            <a:solidFill>
              <a:srgbClr val="2D391B"/>
            </a:solidFill>
            <a:latin typeface="Gill Sans MT" panose="020B0502020104020203" pitchFamily="34" charset="0"/>
          </a:endParaRPr>
        </a:p>
      </dgm:t>
    </dgm:pt>
    <dgm:pt modelId="{AD6E6F35-8EC6-4A1C-BA2D-555A1974A271}" type="sibTrans" cxnId="{70065AC5-7A08-4E8C-82AE-BC89F3246510}">
      <dgm:prSet/>
      <dgm:spPr/>
      <dgm:t>
        <a:bodyPr/>
        <a:lstStyle/>
        <a:p>
          <a:endParaRPr lang="en-US"/>
        </a:p>
      </dgm:t>
    </dgm:pt>
    <dgm:pt modelId="{27081633-56D9-423E-8587-F0533A51F68F}">
      <dgm:prSet phldrT="[Text]" custT="1"/>
      <dgm:spPr/>
      <dgm:t>
        <a:bodyPr/>
        <a:lstStyle/>
        <a:p>
          <a:r>
            <a:rPr lang="en-US" sz="2000" dirty="0">
              <a:solidFill>
                <a:srgbClr val="2D391B"/>
              </a:solidFill>
              <a:latin typeface="Gill Sans MT" panose="020B0502020104020203" pitchFamily="34" charset="0"/>
            </a:rPr>
            <a:t>- Financial concepts videos.</a:t>
          </a:r>
          <a:br>
            <a:rPr lang="en-US" sz="2000" dirty="0">
              <a:solidFill>
                <a:srgbClr val="2D391B"/>
              </a:solidFill>
              <a:latin typeface="Gill Sans MT" panose="020B0502020104020203" pitchFamily="34" charset="0"/>
            </a:rPr>
          </a:br>
          <a:r>
            <a:rPr lang="en-US" sz="2000" dirty="0">
              <a:solidFill>
                <a:srgbClr val="2D391B"/>
              </a:solidFill>
              <a:latin typeface="Gill Sans MT" panose="020B0502020104020203" pitchFamily="34" charset="0"/>
            </a:rPr>
            <a:t>- Advance courses.</a:t>
          </a:r>
        </a:p>
      </dgm:t>
    </dgm:pt>
    <dgm:pt modelId="{344693D5-5564-4CC7-8AD5-34390E9AC507}" type="parTrans" cxnId="{17F70435-F154-48B3-9990-D220424910D0}">
      <dgm:prSet custT="1"/>
      <dgm:spPr/>
      <dgm:t>
        <a:bodyPr/>
        <a:lstStyle/>
        <a:p>
          <a:endParaRPr lang="en-US" sz="700">
            <a:solidFill>
              <a:srgbClr val="2D391B"/>
            </a:solidFill>
            <a:latin typeface="Gill Sans MT" panose="020B0502020104020203" pitchFamily="34" charset="0"/>
          </a:endParaRPr>
        </a:p>
      </dgm:t>
    </dgm:pt>
    <dgm:pt modelId="{A919FD0F-EB2D-49A7-9C9F-220AB1713F5F}" type="sibTrans" cxnId="{17F70435-F154-48B3-9990-D220424910D0}">
      <dgm:prSet/>
      <dgm:spPr/>
      <dgm:t>
        <a:bodyPr/>
        <a:lstStyle/>
        <a:p>
          <a:endParaRPr lang="en-US"/>
        </a:p>
      </dgm:t>
    </dgm:pt>
    <dgm:pt modelId="{3CE28F21-845E-407A-8F17-0F4CB36196BB}">
      <dgm:prSet phldrT="[Text]" custT="1"/>
      <dgm:spPr/>
      <dgm:t>
        <a:bodyPr/>
        <a:lstStyle/>
        <a:p>
          <a:r>
            <a:rPr lang="en-US" sz="2000" dirty="0">
              <a:solidFill>
                <a:srgbClr val="2D391B"/>
              </a:solidFill>
              <a:latin typeface="Gill Sans MT" panose="020B0502020104020203" pitchFamily="34" charset="0"/>
            </a:rPr>
            <a:t>- Budgeting feature</a:t>
          </a:r>
          <a:br>
            <a:rPr lang="en-US" sz="2000" dirty="0">
              <a:solidFill>
                <a:srgbClr val="2D391B"/>
              </a:solidFill>
              <a:latin typeface="Gill Sans MT" panose="020B0502020104020203" pitchFamily="34" charset="0"/>
            </a:rPr>
          </a:br>
          <a:r>
            <a:rPr lang="en-US" sz="2000" dirty="0">
              <a:solidFill>
                <a:srgbClr val="2D391B"/>
              </a:solidFill>
              <a:latin typeface="Gill Sans MT" panose="020B0502020104020203" pitchFamily="34" charset="0"/>
            </a:rPr>
            <a:t>- Latest updates</a:t>
          </a:r>
        </a:p>
      </dgm:t>
    </dgm:pt>
    <dgm:pt modelId="{022D112F-656C-43F9-870E-D58EB8443EB4}" type="parTrans" cxnId="{EC1A904B-CE12-4991-890F-E13BFA7F4D74}">
      <dgm:prSet custT="1"/>
      <dgm:spPr/>
      <dgm:t>
        <a:bodyPr/>
        <a:lstStyle/>
        <a:p>
          <a:endParaRPr lang="en-US" sz="700">
            <a:solidFill>
              <a:srgbClr val="2D391B"/>
            </a:solidFill>
            <a:latin typeface="Gill Sans MT" panose="020B0502020104020203" pitchFamily="34" charset="0"/>
          </a:endParaRPr>
        </a:p>
      </dgm:t>
    </dgm:pt>
    <dgm:pt modelId="{F15FBB47-0226-4660-B2E2-CFB66671871A}" type="sibTrans" cxnId="{EC1A904B-CE12-4991-890F-E13BFA7F4D74}">
      <dgm:prSet/>
      <dgm:spPr/>
      <dgm:t>
        <a:bodyPr/>
        <a:lstStyle/>
        <a:p>
          <a:endParaRPr lang="en-US"/>
        </a:p>
      </dgm:t>
    </dgm:pt>
    <dgm:pt modelId="{0CAD36C5-8564-4CD4-8AFA-A416A68A97CE}">
      <dgm:prSet phldrT="[Text]" custT="1"/>
      <dgm:spPr/>
      <dgm:t>
        <a:bodyPr/>
        <a:lstStyle/>
        <a:p>
          <a:r>
            <a:rPr lang="en-US" sz="2000" dirty="0">
              <a:solidFill>
                <a:srgbClr val="2D391B"/>
              </a:solidFill>
              <a:latin typeface="Gill Sans MT" panose="020B0502020104020203" pitchFamily="34" charset="0"/>
            </a:rPr>
            <a:t>- Quiz</a:t>
          </a:r>
          <a:br>
            <a:rPr lang="en-US" sz="2000" dirty="0">
              <a:solidFill>
                <a:srgbClr val="2D391B"/>
              </a:solidFill>
              <a:latin typeface="Gill Sans MT" panose="020B0502020104020203" pitchFamily="34" charset="0"/>
            </a:rPr>
          </a:br>
          <a:r>
            <a:rPr lang="en-US" sz="2000" dirty="0">
              <a:solidFill>
                <a:srgbClr val="2D391B"/>
              </a:solidFill>
              <a:latin typeface="Gill Sans MT" panose="020B0502020104020203" pitchFamily="34" charset="0"/>
            </a:rPr>
            <a:t>- Lead board</a:t>
          </a:r>
          <a:br>
            <a:rPr lang="en-US" sz="2000" dirty="0">
              <a:solidFill>
                <a:srgbClr val="2D391B"/>
              </a:solidFill>
              <a:latin typeface="Gill Sans MT" panose="020B0502020104020203" pitchFamily="34" charset="0"/>
            </a:rPr>
          </a:br>
          <a:r>
            <a:rPr lang="en-US" sz="2000" dirty="0">
              <a:solidFill>
                <a:srgbClr val="2D391B"/>
              </a:solidFill>
              <a:latin typeface="Gill Sans MT" panose="020B0502020104020203" pitchFamily="34" charset="0"/>
            </a:rPr>
            <a:t>- Certificate download</a:t>
          </a:r>
        </a:p>
      </dgm:t>
    </dgm:pt>
    <dgm:pt modelId="{070466BB-69B7-4A64-880E-DF1CA9474FB5}" type="parTrans" cxnId="{C987C614-1419-460E-9CDF-F1274754E398}">
      <dgm:prSet custT="1"/>
      <dgm:spPr/>
      <dgm:t>
        <a:bodyPr/>
        <a:lstStyle/>
        <a:p>
          <a:endParaRPr lang="en-US" sz="700">
            <a:solidFill>
              <a:srgbClr val="2D391B"/>
            </a:solidFill>
            <a:latin typeface="Gill Sans MT" panose="020B0502020104020203" pitchFamily="34" charset="0"/>
          </a:endParaRPr>
        </a:p>
      </dgm:t>
    </dgm:pt>
    <dgm:pt modelId="{4F87CB72-8072-429C-A3A5-39A5B403E6AB}" type="sibTrans" cxnId="{C987C614-1419-460E-9CDF-F1274754E398}">
      <dgm:prSet/>
      <dgm:spPr/>
      <dgm:t>
        <a:bodyPr/>
        <a:lstStyle/>
        <a:p>
          <a:endParaRPr lang="en-US"/>
        </a:p>
      </dgm:t>
    </dgm:pt>
    <dgm:pt modelId="{EFEDD9D5-81FE-452F-B889-A42F8DAC4CA9}">
      <dgm:prSet phldrT="[Text]" custT="1"/>
      <dgm:spPr/>
      <dgm:t>
        <a:bodyPr/>
        <a:lstStyle/>
        <a:p>
          <a:r>
            <a:rPr lang="en-US" sz="2000" dirty="0">
              <a:solidFill>
                <a:srgbClr val="2D391B"/>
              </a:solidFill>
              <a:latin typeface="Gill Sans MT" panose="020B0502020104020203" pitchFamily="34" charset="0"/>
            </a:rPr>
            <a:t>Reward Points for top place on the quiz and referring the app. </a:t>
          </a:r>
        </a:p>
      </dgm:t>
    </dgm:pt>
    <dgm:pt modelId="{C192A381-A051-412B-B0BC-629534072649}" type="parTrans" cxnId="{95D0C71F-6009-4091-9211-7CDCC890ECFA}">
      <dgm:prSet custT="1"/>
      <dgm:spPr/>
      <dgm:t>
        <a:bodyPr/>
        <a:lstStyle/>
        <a:p>
          <a:endParaRPr lang="en-US" sz="700">
            <a:solidFill>
              <a:srgbClr val="2D391B"/>
            </a:solidFill>
            <a:latin typeface="Gill Sans MT" panose="020B0502020104020203" pitchFamily="34" charset="0"/>
          </a:endParaRPr>
        </a:p>
      </dgm:t>
    </dgm:pt>
    <dgm:pt modelId="{C1CDDF3A-604D-45B2-ACFF-228B82747DB8}" type="sibTrans" cxnId="{95D0C71F-6009-4091-9211-7CDCC890ECFA}">
      <dgm:prSet/>
      <dgm:spPr/>
      <dgm:t>
        <a:bodyPr/>
        <a:lstStyle/>
        <a:p>
          <a:endParaRPr lang="en-US"/>
        </a:p>
      </dgm:t>
    </dgm:pt>
    <dgm:pt modelId="{0DB549F1-EAB9-402C-8658-D649C385B7C5}">
      <dgm:prSet phldrT="[Text]" custT="1"/>
      <dgm:spPr/>
      <dgm:t>
        <a:bodyPr/>
        <a:lstStyle/>
        <a:p>
          <a:r>
            <a:rPr lang="en-US" sz="2400" dirty="0">
              <a:solidFill>
                <a:srgbClr val="2D391B"/>
              </a:solidFill>
              <a:latin typeface="Gill Sans MT" panose="020B0502020104020203" pitchFamily="34" charset="0"/>
            </a:rPr>
            <a:t>Checkout</a:t>
          </a:r>
          <a:endParaRPr lang="en-US" sz="1400" dirty="0">
            <a:solidFill>
              <a:srgbClr val="2D391B"/>
            </a:solidFill>
            <a:latin typeface="Gill Sans MT" panose="020B0502020104020203" pitchFamily="34" charset="0"/>
          </a:endParaRPr>
        </a:p>
      </dgm:t>
    </dgm:pt>
    <dgm:pt modelId="{6F857CD8-11C2-4783-9C31-C3DC9EE416C1}" type="parTrans" cxnId="{35B12AF9-59B7-41D8-8E18-C22A766CFEEE}">
      <dgm:prSet custT="1"/>
      <dgm:spPr/>
      <dgm:t>
        <a:bodyPr/>
        <a:lstStyle/>
        <a:p>
          <a:endParaRPr lang="en-US" sz="700">
            <a:solidFill>
              <a:srgbClr val="2D391B"/>
            </a:solidFill>
            <a:latin typeface="Gill Sans MT" panose="020B0502020104020203" pitchFamily="34" charset="0"/>
          </a:endParaRPr>
        </a:p>
      </dgm:t>
    </dgm:pt>
    <dgm:pt modelId="{EB4A613C-DB62-443D-A538-C1526885AE87}" type="sibTrans" cxnId="{35B12AF9-59B7-41D8-8E18-C22A766CFEEE}">
      <dgm:prSet/>
      <dgm:spPr/>
      <dgm:t>
        <a:bodyPr/>
        <a:lstStyle/>
        <a:p>
          <a:endParaRPr lang="en-US"/>
        </a:p>
      </dgm:t>
    </dgm:pt>
    <dgm:pt modelId="{670C3A75-9157-4534-AFE9-79E32894AB79}" type="pres">
      <dgm:prSet presAssocID="{D76B93DB-A11E-4485-8B74-291F7050241D}" presName="diagram" presStyleCnt="0">
        <dgm:presLayoutVars>
          <dgm:chPref val="1"/>
          <dgm:dir/>
          <dgm:animOne val="branch"/>
          <dgm:animLvl val="lvl"/>
          <dgm:resizeHandles val="exact"/>
        </dgm:presLayoutVars>
      </dgm:prSet>
      <dgm:spPr/>
    </dgm:pt>
    <dgm:pt modelId="{5E25730A-A8A3-4DE7-8E21-D7A53D923464}" type="pres">
      <dgm:prSet presAssocID="{74B25FB2-3955-4515-A059-549BB7512F52}" presName="root1" presStyleCnt="0"/>
      <dgm:spPr/>
    </dgm:pt>
    <dgm:pt modelId="{7B27E649-1BF0-484A-BC22-F7A294A4A89C}" type="pres">
      <dgm:prSet presAssocID="{74B25FB2-3955-4515-A059-549BB7512F52}" presName="LevelOneTextNode" presStyleLbl="node0" presStyleIdx="0" presStyleCnt="1" custScaleX="89819" custScaleY="171297">
        <dgm:presLayoutVars>
          <dgm:chPref val="3"/>
        </dgm:presLayoutVars>
      </dgm:prSet>
      <dgm:spPr/>
    </dgm:pt>
    <dgm:pt modelId="{8A1FCA0C-EF5E-418E-8AD4-91713244FFD2}" type="pres">
      <dgm:prSet presAssocID="{74B25FB2-3955-4515-A059-549BB7512F52}" presName="level2hierChild" presStyleCnt="0"/>
      <dgm:spPr/>
    </dgm:pt>
    <dgm:pt modelId="{A29E8A0D-5A8B-45E9-A79C-3BCF67B42D65}" type="pres">
      <dgm:prSet presAssocID="{DAA80759-8F36-479E-91C3-07B8413A7785}" presName="conn2-1" presStyleLbl="parChTrans1D2" presStyleIdx="0" presStyleCnt="1"/>
      <dgm:spPr/>
    </dgm:pt>
    <dgm:pt modelId="{6E786034-AC0A-4724-B68F-F2EAC1572135}" type="pres">
      <dgm:prSet presAssocID="{DAA80759-8F36-479E-91C3-07B8413A7785}" presName="connTx" presStyleLbl="parChTrans1D2" presStyleIdx="0" presStyleCnt="1"/>
      <dgm:spPr/>
    </dgm:pt>
    <dgm:pt modelId="{387E4EF9-8B2D-40E8-AFED-DEA0DCC7ECAE}" type="pres">
      <dgm:prSet presAssocID="{E5DAAFE3-D9E5-47D7-9F96-DB69ACC39DED}" presName="root2" presStyleCnt="0"/>
      <dgm:spPr/>
    </dgm:pt>
    <dgm:pt modelId="{53432472-BB49-40C8-B333-78E3A2AC5F22}" type="pres">
      <dgm:prSet presAssocID="{E5DAAFE3-D9E5-47D7-9F96-DB69ACC39DED}" presName="LevelTwoTextNode" presStyleLbl="node2" presStyleIdx="0" presStyleCnt="1" custScaleY="209885">
        <dgm:presLayoutVars>
          <dgm:chPref val="3"/>
        </dgm:presLayoutVars>
      </dgm:prSet>
      <dgm:spPr/>
    </dgm:pt>
    <dgm:pt modelId="{9EEF5226-C27D-495B-934C-694E6D9863B2}" type="pres">
      <dgm:prSet presAssocID="{E5DAAFE3-D9E5-47D7-9F96-DB69ACC39DED}" presName="level3hierChild" presStyleCnt="0"/>
      <dgm:spPr/>
    </dgm:pt>
    <dgm:pt modelId="{F945FD36-DEBE-4D67-B533-3FFF49396440}" type="pres">
      <dgm:prSet presAssocID="{344693D5-5564-4CC7-8AD5-34390E9AC507}" presName="conn2-1" presStyleLbl="parChTrans1D3" presStyleIdx="0" presStyleCnt="3"/>
      <dgm:spPr/>
    </dgm:pt>
    <dgm:pt modelId="{F3D81021-7BDA-4034-9DCC-8CB6453FE36E}" type="pres">
      <dgm:prSet presAssocID="{344693D5-5564-4CC7-8AD5-34390E9AC507}" presName="connTx" presStyleLbl="parChTrans1D3" presStyleIdx="0" presStyleCnt="3"/>
      <dgm:spPr/>
    </dgm:pt>
    <dgm:pt modelId="{A843D27E-89ED-4F79-966E-F0F45E171722}" type="pres">
      <dgm:prSet presAssocID="{27081633-56D9-423E-8587-F0533A51F68F}" presName="root2" presStyleCnt="0"/>
      <dgm:spPr/>
    </dgm:pt>
    <dgm:pt modelId="{7DD0620A-9B59-48FB-AC2E-BAF873E356BE}" type="pres">
      <dgm:prSet presAssocID="{27081633-56D9-423E-8587-F0533A51F68F}" presName="LevelTwoTextNode" presStyleLbl="node3" presStyleIdx="0" presStyleCnt="3" custScaleY="192594">
        <dgm:presLayoutVars>
          <dgm:chPref val="3"/>
        </dgm:presLayoutVars>
      </dgm:prSet>
      <dgm:spPr/>
    </dgm:pt>
    <dgm:pt modelId="{6EA4A164-A660-4277-BF82-E3D1CC779950}" type="pres">
      <dgm:prSet presAssocID="{27081633-56D9-423E-8587-F0533A51F68F}" presName="level3hierChild" presStyleCnt="0"/>
      <dgm:spPr/>
    </dgm:pt>
    <dgm:pt modelId="{5186FFA0-FA87-463C-BC0B-D5BF8FE06D72}" type="pres">
      <dgm:prSet presAssocID="{070466BB-69B7-4A64-880E-DF1CA9474FB5}" presName="conn2-1" presStyleLbl="parChTrans1D3" presStyleIdx="1" presStyleCnt="3"/>
      <dgm:spPr/>
    </dgm:pt>
    <dgm:pt modelId="{98C643AB-4ED1-4AD0-BB64-B86779E39F3F}" type="pres">
      <dgm:prSet presAssocID="{070466BB-69B7-4A64-880E-DF1CA9474FB5}" presName="connTx" presStyleLbl="parChTrans1D3" presStyleIdx="1" presStyleCnt="3"/>
      <dgm:spPr/>
    </dgm:pt>
    <dgm:pt modelId="{C4BBB038-9B1E-4C08-9684-4B91BCADBA63}" type="pres">
      <dgm:prSet presAssocID="{0CAD36C5-8564-4CD4-8AFA-A416A68A97CE}" presName="root2" presStyleCnt="0"/>
      <dgm:spPr/>
    </dgm:pt>
    <dgm:pt modelId="{620EA933-04DD-4783-86B5-528C88C2E1C1}" type="pres">
      <dgm:prSet presAssocID="{0CAD36C5-8564-4CD4-8AFA-A416A68A97CE}" presName="LevelTwoTextNode" presStyleLbl="node3" presStyleIdx="1" presStyleCnt="3" custScaleY="160122">
        <dgm:presLayoutVars>
          <dgm:chPref val="3"/>
        </dgm:presLayoutVars>
      </dgm:prSet>
      <dgm:spPr/>
    </dgm:pt>
    <dgm:pt modelId="{3145EFA0-EF37-44DB-855F-1E22238CB1CB}" type="pres">
      <dgm:prSet presAssocID="{0CAD36C5-8564-4CD4-8AFA-A416A68A97CE}" presName="level3hierChild" presStyleCnt="0"/>
      <dgm:spPr/>
    </dgm:pt>
    <dgm:pt modelId="{ADC60497-534E-45FE-8246-3F412883FBF3}" type="pres">
      <dgm:prSet presAssocID="{C192A381-A051-412B-B0BC-629534072649}" presName="conn2-1" presStyleLbl="parChTrans1D4" presStyleIdx="0" presStyleCnt="2"/>
      <dgm:spPr/>
    </dgm:pt>
    <dgm:pt modelId="{75C72A4E-5449-4A48-A3BA-F5EA69F5F90B}" type="pres">
      <dgm:prSet presAssocID="{C192A381-A051-412B-B0BC-629534072649}" presName="connTx" presStyleLbl="parChTrans1D4" presStyleIdx="0" presStyleCnt="2"/>
      <dgm:spPr/>
    </dgm:pt>
    <dgm:pt modelId="{AC1E8860-9AD3-4C21-BC27-634B49253C0C}" type="pres">
      <dgm:prSet presAssocID="{EFEDD9D5-81FE-452F-B889-A42F8DAC4CA9}" presName="root2" presStyleCnt="0"/>
      <dgm:spPr/>
    </dgm:pt>
    <dgm:pt modelId="{184DAC58-1ADB-4802-8F5F-4C2D536A6D93}" type="pres">
      <dgm:prSet presAssocID="{EFEDD9D5-81FE-452F-B889-A42F8DAC4CA9}" presName="LevelTwoTextNode" presStyleLbl="node4" presStyleIdx="0" presStyleCnt="2" custScaleY="283297">
        <dgm:presLayoutVars>
          <dgm:chPref val="3"/>
        </dgm:presLayoutVars>
      </dgm:prSet>
      <dgm:spPr/>
    </dgm:pt>
    <dgm:pt modelId="{08D54E79-55C0-4997-A864-F0DC60AB93EF}" type="pres">
      <dgm:prSet presAssocID="{EFEDD9D5-81FE-452F-B889-A42F8DAC4CA9}" presName="level3hierChild" presStyleCnt="0"/>
      <dgm:spPr/>
    </dgm:pt>
    <dgm:pt modelId="{AA8C8271-FE02-4B89-88BE-20733BAC61A9}" type="pres">
      <dgm:prSet presAssocID="{6F857CD8-11C2-4783-9C31-C3DC9EE416C1}" presName="conn2-1" presStyleLbl="parChTrans1D4" presStyleIdx="1" presStyleCnt="2"/>
      <dgm:spPr/>
    </dgm:pt>
    <dgm:pt modelId="{DB592BB4-0918-47FC-B94F-4EBFF146077A}" type="pres">
      <dgm:prSet presAssocID="{6F857CD8-11C2-4783-9C31-C3DC9EE416C1}" presName="connTx" presStyleLbl="parChTrans1D4" presStyleIdx="1" presStyleCnt="2"/>
      <dgm:spPr/>
    </dgm:pt>
    <dgm:pt modelId="{E6A667BF-0DB3-4750-955F-A2C0C695484F}" type="pres">
      <dgm:prSet presAssocID="{0DB549F1-EAB9-402C-8658-D649C385B7C5}" presName="root2" presStyleCnt="0"/>
      <dgm:spPr/>
    </dgm:pt>
    <dgm:pt modelId="{8DBA3B0E-A7C9-4E91-BC08-262E105BB463}" type="pres">
      <dgm:prSet presAssocID="{0DB549F1-EAB9-402C-8658-D649C385B7C5}" presName="LevelTwoTextNode" presStyleLbl="node4" presStyleIdx="1" presStyleCnt="2" custScaleX="102081" custScaleY="174641">
        <dgm:presLayoutVars>
          <dgm:chPref val="3"/>
        </dgm:presLayoutVars>
      </dgm:prSet>
      <dgm:spPr/>
    </dgm:pt>
    <dgm:pt modelId="{9BF6BAA8-7DF7-42FE-9A5E-CA5624146D70}" type="pres">
      <dgm:prSet presAssocID="{0DB549F1-EAB9-402C-8658-D649C385B7C5}" presName="level3hierChild" presStyleCnt="0"/>
      <dgm:spPr/>
    </dgm:pt>
    <dgm:pt modelId="{6E34F027-BD67-43DB-9069-BFBFAA695AD7}" type="pres">
      <dgm:prSet presAssocID="{022D112F-656C-43F9-870E-D58EB8443EB4}" presName="conn2-1" presStyleLbl="parChTrans1D3" presStyleIdx="2" presStyleCnt="3"/>
      <dgm:spPr/>
    </dgm:pt>
    <dgm:pt modelId="{29F83440-D5E8-4E3E-A8D0-EE9EA9E424E5}" type="pres">
      <dgm:prSet presAssocID="{022D112F-656C-43F9-870E-D58EB8443EB4}" presName="connTx" presStyleLbl="parChTrans1D3" presStyleIdx="2" presStyleCnt="3"/>
      <dgm:spPr/>
    </dgm:pt>
    <dgm:pt modelId="{F2FC142E-1E87-42E2-925D-B728D4224EB7}" type="pres">
      <dgm:prSet presAssocID="{3CE28F21-845E-407A-8F17-0F4CB36196BB}" presName="root2" presStyleCnt="0"/>
      <dgm:spPr/>
    </dgm:pt>
    <dgm:pt modelId="{A3DB6A56-9481-46BF-89CB-2AF1351226A9}" type="pres">
      <dgm:prSet presAssocID="{3CE28F21-845E-407A-8F17-0F4CB36196BB}" presName="LevelTwoTextNode" presStyleLbl="node3" presStyleIdx="2" presStyleCnt="3" custScaleY="141996">
        <dgm:presLayoutVars>
          <dgm:chPref val="3"/>
        </dgm:presLayoutVars>
      </dgm:prSet>
      <dgm:spPr/>
    </dgm:pt>
    <dgm:pt modelId="{58722CF8-0943-4889-8846-2B0D515E538F}" type="pres">
      <dgm:prSet presAssocID="{3CE28F21-845E-407A-8F17-0F4CB36196BB}" presName="level3hierChild" presStyleCnt="0"/>
      <dgm:spPr/>
    </dgm:pt>
  </dgm:ptLst>
  <dgm:cxnLst>
    <dgm:cxn modelId="{888AF713-30CB-4D5B-8F71-11B134FB697C}" type="presOf" srcId="{D76B93DB-A11E-4485-8B74-291F7050241D}" destId="{670C3A75-9157-4534-AFE9-79E32894AB79}" srcOrd="0" destOrd="0" presId="urn:microsoft.com/office/officeart/2005/8/layout/hierarchy2"/>
    <dgm:cxn modelId="{C987C614-1419-460E-9CDF-F1274754E398}" srcId="{E5DAAFE3-D9E5-47D7-9F96-DB69ACC39DED}" destId="{0CAD36C5-8564-4CD4-8AFA-A416A68A97CE}" srcOrd="1" destOrd="0" parTransId="{070466BB-69B7-4A64-880E-DF1CA9474FB5}" sibTransId="{4F87CB72-8072-429C-A3A5-39A5B403E6AB}"/>
    <dgm:cxn modelId="{95D0C71F-6009-4091-9211-7CDCC890ECFA}" srcId="{0CAD36C5-8564-4CD4-8AFA-A416A68A97CE}" destId="{EFEDD9D5-81FE-452F-B889-A42F8DAC4CA9}" srcOrd="0" destOrd="0" parTransId="{C192A381-A051-412B-B0BC-629534072649}" sibTransId="{C1CDDF3A-604D-45B2-ACFF-228B82747DB8}"/>
    <dgm:cxn modelId="{17F70435-F154-48B3-9990-D220424910D0}" srcId="{E5DAAFE3-D9E5-47D7-9F96-DB69ACC39DED}" destId="{27081633-56D9-423E-8587-F0533A51F68F}" srcOrd="0" destOrd="0" parTransId="{344693D5-5564-4CC7-8AD5-34390E9AC507}" sibTransId="{A919FD0F-EB2D-49A7-9C9F-220AB1713F5F}"/>
    <dgm:cxn modelId="{CCAB8037-1300-4E56-BE24-8D4592888333}" type="presOf" srcId="{0DB549F1-EAB9-402C-8658-D649C385B7C5}" destId="{8DBA3B0E-A7C9-4E91-BC08-262E105BB463}" srcOrd="0" destOrd="0" presId="urn:microsoft.com/office/officeart/2005/8/layout/hierarchy2"/>
    <dgm:cxn modelId="{D08F8A62-109E-4A63-920D-F13C55CEFB40}" srcId="{D76B93DB-A11E-4485-8B74-291F7050241D}" destId="{74B25FB2-3955-4515-A059-549BB7512F52}" srcOrd="0" destOrd="0" parTransId="{38B72286-44FF-4051-9E6B-D872451A9A84}" sibTransId="{A53BD6EA-9762-4DFC-91A2-22DE8C715B9B}"/>
    <dgm:cxn modelId="{76E3EA63-EA2D-4A46-BA93-596A8DFF4808}" type="presOf" srcId="{022D112F-656C-43F9-870E-D58EB8443EB4}" destId="{6E34F027-BD67-43DB-9069-BFBFAA695AD7}" srcOrd="0" destOrd="0" presId="urn:microsoft.com/office/officeart/2005/8/layout/hierarchy2"/>
    <dgm:cxn modelId="{5AAB3365-A320-4E2E-B5AA-A745275B80C7}" type="presOf" srcId="{3CE28F21-845E-407A-8F17-0F4CB36196BB}" destId="{A3DB6A56-9481-46BF-89CB-2AF1351226A9}" srcOrd="0" destOrd="0" presId="urn:microsoft.com/office/officeart/2005/8/layout/hierarchy2"/>
    <dgm:cxn modelId="{F4C31546-44A6-4215-995D-32CB81D3FE1A}" type="presOf" srcId="{6F857CD8-11C2-4783-9C31-C3DC9EE416C1}" destId="{AA8C8271-FE02-4B89-88BE-20733BAC61A9}" srcOrd="0" destOrd="0" presId="urn:microsoft.com/office/officeart/2005/8/layout/hierarchy2"/>
    <dgm:cxn modelId="{758A0567-74BE-4878-BAAC-4791DD8B2058}" type="presOf" srcId="{EFEDD9D5-81FE-452F-B889-A42F8DAC4CA9}" destId="{184DAC58-1ADB-4802-8F5F-4C2D536A6D93}" srcOrd="0" destOrd="0" presId="urn:microsoft.com/office/officeart/2005/8/layout/hierarchy2"/>
    <dgm:cxn modelId="{EC1A904B-CE12-4991-890F-E13BFA7F4D74}" srcId="{E5DAAFE3-D9E5-47D7-9F96-DB69ACC39DED}" destId="{3CE28F21-845E-407A-8F17-0F4CB36196BB}" srcOrd="2" destOrd="0" parTransId="{022D112F-656C-43F9-870E-D58EB8443EB4}" sibTransId="{F15FBB47-0226-4660-B2E2-CFB66671871A}"/>
    <dgm:cxn modelId="{256A976C-3903-4884-8215-A8EE5BB8A5FD}" type="presOf" srcId="{0CAD36C5-8564-4CD4-8AFA-A416A68A97CE}" destId="{620EA933-04DD-4783-86B5-528C88C2E1C1}" srcOrd="0" destOrd="0" presId="urn:microsoft.com/office/officeart/2005/8/layout/hierarchy2"/>
    <dgm:cxn modelId="{EAE4BA51-780E-4A87-95E8-5A443CB4D929}" type="presOf" srcId="{E5DAAFE3-D9E5-47D7-9F96-DB69ACC39DED}" destId="{53432472-BB49-40C8-B333-78E3A2AC5F22}" srcOrd="0" destOrd="0" presId="urn:microsoft.com/office/officeart/2005/8/layout/hierarchy2"/>
    <dgm:cxn modelId="{EDFBFA57-B189-4BDD-98B2-0583C59EB85D}" type="presOf" srcId="{344693D5-5564-4CC7-8AD5-34390E9AC507}" destId="{F945FD36-DEBE-4D67-B533-3FFF49396440}" srcOrd="0" destOrd="0" presId="urn:microsoft.com/office/officeart/2005/8/layout/hierarchy2"/>
    <dgm:cxn modelId="{8D90B589-756A-4FE0-A0B1-F2C2842A78C1}" type="presOf" srcId="{DAA80759-8F36-479E-91C3-07B8413A7785}" destId="{A29E8A0D-5A8B-45E9-A79C-3BCF67B42D65}" srcOrd="0" destOrd="0" presId="urn:microsoft.com/office/officeart/2005/8/layout/hierarchy2"/>
    <dgm:cxn modelId="{D1F03B96-0478-457C-96A3-18E85BFB4D29}" type="presOf" srcId="{C192A381-A051-412B-B0BC-629534072649}" destId="{75C72A4E-5449-4A48-A3BA-F5EA69F5F90B}" srcOrd="1" destOrd="0" presId="urn:microsoft.com/office/officeart/2005/8/layout/hierarchy2"/>
    <dgm:cxn modelId="{26E986A4-20E5-4C34-9CF2-0B4C428B4E24}" type="presOf" srcId="{6F857CD8-11C2-4783-9C31-C3DC9EE416C1}" destId="{DB592BB4-0918-47FC-B94F-4EBFF146077A}" srcOrd="1" destOrd="0" presId="urn:microsoft.com/office/officeart/2005/8/layout/hierarchy2"/>
    <dgm:cxn modelId="{815462A6-CB60-4851-ADCF-0103607B0629}" type="presOf" srcId="{C192A381-A051-412B-B0BC-629534072649}" destId="{ADC60497-534E-45FE-8246-3F412883FBF3}" srcOrd="0" destOrd="0" presId="urn:microsoft.com/office/officeart/2005/8/layout/hierarchy2"/>
    <dgm:cxn modelId="{2B9A90AE-ED98-46C6-ACEC-FA98768E8CDA}" type="presOf" srcId="{DAA80759-8F36-479E-91C3-07B8413A7785}" destId="{6E786034-AC0A-4724-B68F-F2EAC1572135}" srcOrd="1" destOrd="0" presId="urn:microsoft.com/office/officeart/2005/8/layout/hierarchy2"/>
    <dgm:cxn modelId="{BE00F9BE-042C-4F1C-B490-2F4E8D14647F}" type="presOf" srcId="{070466BB-69B7-4A64-880E-DF1CA9474FB5}" destId="{5186FFA0-FA87-463C-BC0B-D5BF8FE06D72}" srcOrd="0" destOrd="0" presId="urn:microsoft.com/office/officeart/2005/8/layout/hierarchy2"/>
    <dgm:cxn modelId="{70065AC5-7A08-4E8C-82AE-BC89F3246510}" srcId="{74B25FB2-3955-4515-A059-549BB7512F52}" destId="{E5DAAFE3-D9E5-47D7-9F96-DB69ACC39DED}" srcOrd="0" destOrd="0" parTransId="{DAA80759-8F36-479E-91C3-07B8413A7785}" sibTransId="{AD6E6F35-8EC6-4A1C-BA2D-555A1974A271}"/>
    <dgm:cxn modelId="{3403B4C7-D27E-49BA-8C8A-89773C5987B2}" type="presOf" srcId="{344693D5-5564-4CC7-8AD5-34390E9AC507}" destId="{F3D81021-7BDA-4034-9DCC-8CB6453FE36E}" srcOrd="1" destOrd="0" presId="urn:microsoft.com/office/officeart/2005/8/layout/hierarchy2"/>
    <dgm:cxn modelId="{4CC051CD-16B1-46C0-9FBC-BBFA72551662}" type="presOf" srcId="{070466BB-69B7-4A64-880E-DF1CA9474FB5}" destId="{98C643AB-4ED1-4AD0-BB64-B86779E39F3F}" srcOrd="1" destOrd="0" presId="urn:microsoft.com/office/officeart/2005/8/layout/hierarchy2"/>
    <dgm:cxn modelId="{7E6F3BD4-7386-4F82-B6FC-9EC21E1E8A85}" type="presOf" srcId="{27081633-56D9-423E-8587-F0533A51F68F}" destId="{7DD0620A-9B59-48FB-AC2E-BAF873E356BE}" srcOrd="0" destOrd="0" presId="urn:microsoft.com/office/officeart/2005/8/layout/hierarchy2"/>
    <dgm:cxn modelId="{9CBEACD9-87B8-4972-9EB4-3A870CA32020}" type="presOf" srcId="{74B25FB2-3955-4515-A059-549BB7512F52}" destId="{7B27E649-1BF0-484A-BC22-F7A294A4A89C}" srcOrd="0" destOrd="0" presId="urn:microsoft.com/office/officeart/2005/8/layout/hierarchy2"/>
    <dgm:cxn modelId="{7C0B7FDC-9DDA-45BA-98B2-415B2F154A1C}" type="presOf" srcId="{022D112F-656C-43F9-870E-D58EB8443EB4}" destId="{29F83440-D5E8-4E3E-A8D0-EE9EA9E424E5}" srcOrd="1" destOrd="0" presId="urn:microsoft.com/office/officeart/2005/8/layout/hierarchy2"/>
    <dgm:cxn modelId="{35B12AF9-59B7-41D8-8E18-C22A766CFEEE}" srcId="{EFEDD9D5-81FE-452F-B889-A42F8DAC4CA9}" destId="{0DB549F1-EAB9-402C-8658-D649C385B7C5}" srcOrd="0" destOrd="0" parTransId="{6F857CD8-11C2-4783-9C31-C3DC9EE416C1}" sibTransId="{EB4A613C-DB62-443D-A538-C1526885AE87}"/>
    <dgm:cxn modelId="{E1E8E6DA-703F-4C50-BC35-A95D712A324E}" type="presParOf" srcId="{670C3A75-9157-4534-AFE9-79E32894AB79}" destId="{5E25730A-A8A3-4DE7-8E21-D7A53D923464}" srcOrd="0" destOrd="0" presId="urn:microsoft.com/office/officeart/2005/8/layout/hierarchy2"/>
    <dgm:cxn modelId="{E2E022A0-B74E-46BF-A988-8095888870A2}" type="presParOf" srcId="{5E25730A-A8A3-4DE7-8E21-D7A53D923464}" destId="{7B27E649-1BF0-484A-BC22-F7A294A4A89C}" srcOrd="0" destOrd="0" presId="urn:microsoft.com/office/officeart/2005/8/layout/hierarchy2"/>
    <dgm:cxn modelId="{F543D2F1-B609-457C-BF0F-C0E48CA9DA8E}" type="presParOf" srcId="{5E25730A-A8A3-4DE7-8E21-D7A53D923464}" destId="{8A1FCA0C-EF5E-418E-8AD4-91713244FFD2}" srcOrd="1" destOrd="0" presId="urn:microsoft.com/office/officeart/2005/8/layout/hierarchy2"/>
    <dgm:cxn modelId="{A1611CF7-2438-4B7B-A834-F332728A9CF1}" type="presParOf" srcId="{8A1FCA0C-EF5E-418E-8AD4-91713244FFD2}" destId="{A29E8A0D-5A8B-45E9-A79C-3BCF67B42D65}" srcOrd="0" destOrd="0" presId="urn:microsoft.com/office/officeart/2005/8/layout/hierarchy2"/>
    <dgm:cxn modelId="{8B5E30DF-ED64-4490-ADA3-5BB4B197AE2B}" type="presParOf" srcId="{A29E8A0D-5A8B-45E9-A79C-3BCF67B42D65}" destId="{6E786034-AC0A-4724-B68F-F2EAC1572135}" srcOrd="0" destOrd="0" presId="urn:microsoft.com/office/officeart/2005/8/layout/hierarchy2"/>
    <dgm:cxn modelId="{FF3E690E-B311-4ED6-B1CF-3AA74D2244A7}" type="presParOf" srcId="{8A1FCA0C-EF5E-418E-8AD4-91713244FFD2}" destId="{387E4EF9-8B2D-40E8-AFED-DEA0DCC7ECAE}" srcOrd="1" destOrd="0" presId="urn:microsoft.com/office/officeart/2005/8/layout/hierarchy2"/>
    <dgm:cxn modelId="{333C6958-A028-4C46-B24A-9279954F6F76}" type="presParOf" srcId="{387E4EF9-8B2D-40E8-AFED-DEA0DCC7ECAE}" destId="{53432472-BB49-40C8-B333-78E3A2AC5F22}" srcOrd="0" destOrd="0" presId="urn:microsoft.com/office/officeart/2005/8/layout/hierarchy2"/>
    <dgm:cxn modelId="{039E543B-D41D-4D47-9588-055D6D689ADB}" type="presParOf" srcId="{387E4EF9-8B2D-40E8-AFED-DEA0DCC7ECAE}" destId="{9EEF5226-C27D-495B-934C-694E6D9863B2}" srcOrd="1" destOrd="0" presId="urn:microsoft.com/office/officeart/2005/8/layout/hierarchy2"/>
    <dgm:cxn modelId="{4F5855F4-9613-4F42-82D9-F0043F626C43}" type="presParOf" srcId="{9EEF5226-C27D-495B-934C-694E6D9863B2}" destId="{F945FD36-DEBE-4D67-B533-3FFF49396440}" srcOrd="0" destOrd="0" presId="urn:microsoft.com/office/officeart/2005/8/layout/hierarchy2"/>
    <dgm:cxn modelId="{173A174F-9794-4926-AF07-80E51A40CAD2}" type="presParOf" srcId="{F945FD36-DEBE-4D67-B533-3FFF49396440}" destId="{F3D81021-7BDA-4034-9DCC-8CB6453FE36E}" srcOrd="0" destOrd="0" presId="urn:microsoft.com/office/officeart/2005/8/layout/hierarchy2"/>
    <dgm:cxn modelId="{A9FA14F6-793C-47D1-B1BF-DD97A5B7789B}" type="presParOf" srcId="{9EEF5226-C27D-495B-934C-694E6D9863B2}" destId="{A843D27E-89ED-4F79-966E-F0F45E171722}" srcOrd="1" destOrd="0" presId="urn:microsoft.com/office/officeart/2005/8/layout/hierarchy2"/>
    <dgm:cxn modelId="{6A568D13-87F5-42D7-A7CA-6FD2B1360F40}" type="presParOf" srcId="{A843D27E-89ED-4F79-966E-F0F45E171722}" destId="{7DD0620A-9B59-48FB-AC2E-BAF873E356BE}" srcOrd="0" destOrd="0" presId="urn:microsoft.com/office/officeart/2005/8/layout/hierarchy2"/>
    <dgm:cxn modelId="{81AEBDDA-19BC-4395-B13E-53320AB26722}" type="presParOf" srcId="{A843D27E-89ED-4F79-966E-F0F45E171722}" destId="{6EA4A164-A660-4277-BF82-E3D1CC779950}" srcOrd="1" destOrd="0" presId="urn:microsoft.com/office/officeart/2005/8/layout/hierarchy2"/>
    <dgm:cxn modelId="{A4E2F75B-EC33-4479-9D92-85B0B4990E03}" type="presParOf" srcId="{9EEF5226-C27D-495B-934C-694E6D9863B2}" destId="{5186FFA0-FA87-463C-BC0B-D5BF8FE06D72}" srcOrd="2" destOrd="0" presId="urn:microsoft.com/office/officeart/2005/8/layout/hierarchy2"/>
    <dgm:cxn modelId="{54816D7F-4C13-4D5A-8826-1AFF25B5B762}" type="presParOf" srcId="{5186FFA0-FA87-463C-BC0B-D5BF8FE06D72}" destId="{98C643AB-4ED1-4AD0-BB64-B86779E39F3F}" srcOrd="0" destOrd="0" presId="urn:microsoft.com/office/officeart/2005/8/layout/hierarchy2"/>
    <dgm:cxn modelId="{9601EE7F-DEF6-4C47-87CB-0DE67A0CD0D2}" type="presParOf" srcId="{9EEF5226-C27D-495B-934C-694E6D9863B2}" destId="{C4BBB038-9B1E-4C08-9684-4B91BCADBA63}" srcOrd="3" destOrd="0" presId="urn:microsoft.com/office/officeart/2005/8/layout/hierarchy2"/>
    <dgm:cxn modelId="{F91DEAB2-34B0-43F5-B55B-489777354C93}" type="presParOf" srcId="{C4BBB038-9B1E-4C08-9684-4B91BCADBA63}" destId="{620EA933-04DD-4783-86B5-528C88C2E1C1}" srcOrd="0" destOrd="0" presId="urn:microsoft.com/office/officeart/2005/8/layout/hierarchy2"/>
    <dgm:cxn modelId="{A6A3E022-E2E2-45FA-9FEF-82024EA8B74F}" type="presParOf" srcId="{C4BBB038-9B1E-4C08-9684-4B91BCADBA63}" destId="{3145EFA0-EF37-44DB-855F-1E22238CB1CB}" srcOrd="1" destOrd="0" presId="urn:microsoft.com/office/officeart/2005/8/layout/hierarchy2"/>
    <dgm:cxn modelId="{234EE655-62F6-42FC-8445-3097895F78F8}" type="presParOf" srcId="{3145EFA0-EF37-44DB-855F-1E22238CB1CB}" destId="{ADC60497-534E-45FE-8246-3F412883FBF3}" srcOrd="0" destOrd="0" presId="urn:microsoft.com/office/officeart/2005/8/layout/hierarchy2"/>
    <dgm:cxn modelId="{5694E159-05A5-4DF9-8264-ABE3A9788FF9}" type="presParOf" srcId="{ADC60497-534E-45FE-8246-3F412883FBF3}" destId="{75C72A4E-5449-4A48-A3BA-F5EA69F5F90B}" srcOrd="0" destOrd="0" presId="urn:microsoft.com/office/officeart/2005/8/layout/hierarchy2"/>
    <dgm:cxn modelId="{09955EFB-9FCC-4157-BCAC-275C8C749262}" type="presParOf" srcId="{3145EFA0-EF37-44DB-855F-1E22238CB1CB}" destId="{AC1E8860-9AD3-4C21-BC27-634B49253C0C}" srcOrd="1" destOrd="0" presId="urn:microsoft.com/office/officeart/2005/8/layout/hierarchy2"/>
    <dgm:cxn modelId="{75C7DF90-D844-4FEE-B4BB-9FC84A91302F}" type="presParOf" srcId="{AC1E8860-9AD3-4C21-BC27-634B49253C0C}" destId="{184DAC58-1ADB-4802-8F5F-4C2D536A6D93}" srcOrd="0" destOrd="0" presId="urn:microsoft.com/office/officeart/2005/8/layout/hierarchy2"/>
    <dgm:cxn modelId="{0DDB578D-D583-4357-89EF-E870CE2D001C}" type="presParOf" srcId="{AC1E8860-9AD3-4C21-BC27-634B49253C0C}" destId="{08D54E79-55C0-4997-A864-F0DC60AB93EF}" srcOrd="1" destOrd="0" presId="urn:microsoft.com/office/officeart/2005/8/layout/hierarchy2"/>
    <dgm:cxn modelId="{A563CEA3-930D-4FA3-BF0B-963783EB862C}" type="presParOf" srcId="{08D54E79-55C0-4997-A864-F0DC60AB93EF}" destId="{AA8C8271-FE02-4B89-88BE-20733BAC61A9}" srcOrd="0" destOrd="0" presId="urn:microsoft.com/office/officeart/2005/8/layout/hierarchy2"/>
    <dgm:cxn modelId="{B75D1DC0-03E4-47FE-BC0F-D3E6B81E8051}" type="presParOf" srcId="{AA8C8271-FE02-4B89-88BE-20733BAC61A9}" destId="{DB592BB4-0918-47FC-B94F-4EBFF146077A}" srcOrd="0" destOrd="0" presId="urn:microsoft.com/office/officeart/2005/8/layout/hierarchy2"/>
    <dgm:cxn modelId="{B14A7348-71EA-49CD-9543-B6E37D58F01D}" type="presParOf" srcId="{08D54E79-55C0-4997-A864-F0DC60AB93EF}" destId="{E6A667BF-0DB3-4750-955F-A2C0C695484F}" srcOrd="1" destOrd="0" presId="urn:microsoft.com/office/officeart/2005/8/layout/hierarchy2"/>
    <dgm:cxn modelId="{44D7106C-92FF-4CF3-907B-BB84207CF17E}" type="presParOf" srcId="{E6A667BF-0DB3-4750-955F-A2C0C695484F}" destId="{8DBA3B0E-A7C9-4E91-BC08-262E105BB463}" srcOrd="0" destOrd="0" presId="urn:microsoft.com/office/officeart/2005/8/layout/hierarchy2"/>
    <dgm:cxn modelId="{2EF2F516-7CCD-4515-AC42-E242469B9D85}" type="presParOf" srcId="{E6A667BF-0DB3-4750-955F-A2C0C695484F}" destId="{9BF6BAA8-7DF7-42FE-9A5E-CA5624146D70}" srcOrd="1" destOrd="0" presId="urn:microsoft.com/office/officeart/2005/8/layout/hierarchy2"/>
    <dgm:cxn modelId="{7C8D7F08-F899-4470-BAC9-CA32EF9E1152}" type="presParOf" srcId="{9EEF5226-C27D-495B-934C-694E6D9863B2}" destId="{6E34F027-BD67-43DB-9069-BFBFAA695AD7}" srcOrd="4" destOrd="0" presId="urn:microsoft.com/office/officeart/2005/8/layout/hierarchy2"/>
    <dgm:cxn modelId="{EDE0D293-0F5E-491A-9053-583AE059F505}" type="presParOf" srcId="{6E34F027-BD67-43DB-9069-BFBFAA695AD7}" destId="{29F83440-D5E8-4E3E-A8D0-EE9EA9E424E5}" srcOrd="0" destOrd="0" presId="urn:microsoft.com/office/officeart/2005/8/layout/hierarchy2"/>
    <dgm:cxn modelId="{0DF96AAC-B43A-40F2-BE8E-F6AFBDD59BD7}" type="presParOf" srcId="{9EEF5226-C27D-495B-934C-694E6D9863B2}" destId="{F2FC142E-1E87-42E2-925D-B728D4224EB7}" srcOrd="5" destOrd="0" presId="urn:microsoft.com/office/officeart/2005/8/layout/hierarchy2"/>
    <dgm:cxn modelId="{D74EE80F-4AC5-47DC-A39F-255D0857570D}" type="presParOf" srcId="{F2FC142E-1E87-42E2-925D-B728D4224EB7}" destId="{A3DB6A56-9481-46BF-89CB-2AF1351226A9}" srcOrd="0" destOrd="0" presId="urn:microsoft.com/office/officeart/2005/8/layout/hierarchy2"/>
    <dgm:cxn modelId="{41CA0017-E00C-4BFF-B1FE-A9BFBB0B47D6}" type="presParOf" srcId="{F2FC142E-1E87-42E2-925D-B728D4224EB7}" destId="{58722CF8-0943-4889-8846-2B0D515E538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DC1D149-4115-4B5B-9B84-D2A34FB73A70}"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73719FA2-3FB9-4691-A162-DD0CF5B9D44F}">
      <dgm:prSet custT="1"/>
      <dgm:spPr/>
      <dgm:t>
        <a:bodyPr/>
        <a:lstStyle/>
        <a:p>
          <a:r>
            <a:rPr lang="en-IN" sz="2400" b="0" i="0" dirty="0">
              <a:solidFill>
                <a:srgbClr val="D9E3C6"/>
              </a:solidFill>
              <a:latin typeface="Gill Sans MT" panose="020B0502020104020203" pitchFamily="34" charset="0"/>
            </a:rPr>
            <a:t>No of customers 76% Indians </a:t>
          </a:r>
          <a:endParaRPr lang="en-US" sz="2400" dirty="0">
            <a:solidFill>
              <a:srgbClr val="D9E3C6"/>
            </a:solidFill>
            <a:latin typeface="Gill Sans MT" panose="020B0502020104020203" pitchFamily="34" charset="0"/>
          </a:endParaRPr>
        </a:p>
      </dgm:t>
    </dgm:pt>
    <dgm:pt modelId="{4B79EAB7-D6EA-4A1B-B8D6-B7577E183437}" type="parTrans" cxnId="{61B78921-8264-4990-80BE-5107F193669D}">
      <dgm:prSet/>
      <dgm:spPr/>
      <dgm:t>
        <a:bodyPr/>
        <a:lstStyle/>
        <a:p>
          <a:endParaRPr lang="en-US">
            <a:solidFill>
              <a:srgbClr val="D9E3C6"/>
            </a:solidFill>
            <a:latin typeface="Gill Sans MT" panose="020B0502020104020203" pitchFamily="34" charset="0"/>
          </a:endParaRPr>
        </a:p>
      </dgm:t>
    </dgm:pt>
    <dgm:pt modelId="{9C81D6F6-B9FB-45A7-8A31-FAD07029ADB4}" type="sibTrans" cxnId="{61B78921-8264-4990-80BE-5107F193669D}">
      <dgm:prSet/>
      <dgm:spPr/>
      <dgm:t>
        <a:bodyPr/>
        <a:lstStyle/>
        <a:p>
          <a:endParaRPr lang="en-US">
            <a:solidFill>
              <a:srgbClr val="D9E3C6"/>
            </a:solidFill>
            <a:latin typeface="Gill Sans MT" panose="020B0502020104020203" pitchFamily="34" charset="0"/>
          </a:endParaRPr>
        </a:p>
      </dgm:t>
    </dgm:pt>
    <dgm:pt modelId="{B72F9C09-D59E-4734-B3E3-BE51E8114010}">
      <dgm:prSet/>
      <dgm:spPr/>
      <dgm:t>
        <a:bodyPr/>
        <a:lstStyle/>
        <a:p>
          <a:r>
            <a:rPr lang="en-IN" b="0" i="0">
              <a:solidFill>
                <a:srgbClr val="D9E3C6"/>
              </a:solidFill>
              <a:latin typeface="Gill Sans MT" panose="020B0502020104020203" pitchFamily="34" charset="0"/>
            </a:rPr>
            <a:t>Orders size - </a:t>
          </a:r>
          <a:r>
            <a:rPr lang="en-IN">
              <a:solidFill>
                <a:srgbClr val="D9E3C6"/>
              </a:solidFill>
              <a:latin typeface="Gill Sans MT" panose="020B0502020104020203" pitchFamily="34" charset="0"/>
            </a:rPr>
            <a:t> </a:t>
          </a:r>
          <a:r>
            <a:rPr lang="en-IN" b="0" i="0">
              <a:solidFill>
                <a:srgbClr val="D9E3C6"/>
              </a:solidFill>
              <a:latin typeface="Gill Sans MT" panose="020B0502020104020203" pitchFamily="34" charset="0"/>
            </a:rPr>
            <a:t>students each order size is 30-35 students,  For women it’s either online where the batches will be 20 </a:t>
          </a:r>
          <a:r>
            <a:rPr lang="en-IN">
              <a:solidFill>
                <a:srgbClr val="D9E3C6"/>
              </a:solidFill>
              <a:latin typeface="Gill Sans MT" panose="020B0502020104020203" pitchFamily="34" charset="0"/>
            </a:rPr>
            <a:t>to 25 </a:t>
          </a:r>
          <a:r>
            <a:rPr lang="en-IN" b="0" i="0">
              <a:solidFill>
                <a:srgbClr val="D9E3C6"/>
              </a:solidFill>
              <a:latin typeface="Gill Sans MT" panose="020B0502020104020203" pitchFamily="34" charset="0"/>
            </a:rPr>
            <a:t>participants</a:t>
          </a:r>
          <a:endParaRPr lang="en-US">
            <a:solidFill>
              <a:srgbClr val="D9E3C6"/>
            </a:solidFill>
            <a:latin typeface="Gill Sans MT" panose="020B0502020104020203" pitchFamily="34" charset="0"/>
          </a:endParaRPr>
        </a:p>
      </dgm:t>
    </dgm:pt>
    <dgm:pt modelId="{FC5DEA1A-4582-4C03-B6DA-E10A0CF42DB8}" type="parTrans" cxnId="{F5475F36-C37B-48DC-A3AD-75AD0C04AD02}">
      <dgm:prSet/>
      <dgm:spPr/>
      <dgm:t>
        <a:bodyPr/>
        <a:lstStyle/>
        <a:p>
          <a:endParaRPr lang="en-US">
            <a:solidFill>
              <a:srgbClr val="D9E3C6"/>
            </a:solidFill>
            <a:latin typeface="Gill Sans MT" panose="020B0502020104020203" pitchFamily="34" charset="0"/>
          </a:endParaRPr>
        </a:p>
      </dgm:t>
    </dgm:pt>
    <dgm:pt modelId="{8333216C-4364-4C0C-8048-BBBFFFBDFB87}" type="sibTrans" cxnId="{F5475F36-C37B-48DC-A3AD-75AD0C04AD02}">
      <dgm:prSet/>
      <dgm:spPr/>
      <dgm:t>
        <a:bodyPr/>
        <a:lstStyle/>
        <a:p>
          <a:endParaRPr lang="en-US">
            <a:solidFill>
              <a:srgbClr val="D9E3C6"/>
            </a:solidFill>
            <a:latin typeface="Gill Sans MT" panose="020B0502020104020203" pitchFamily="34" charset="0"/>
          </a:endParaRPr>
        </a:p>
      </dgm:t>
    </dgm:pt>
    <dgm:pt modelId="{6BE55FFF-2D48-49A8-9AC3-636D329B99C9}">
      <dgm:prSet/>
      <dgm:spPr/>
      <dgm:t>
        <a:bodyPr/>
        <a:lstStyle/>
        <a:p>
          <a:r>
            <a:rPr lang="en-IN">
              <a:solidFill>
                <a:srgbClr val="D9E3C6"/>
              </a:solidFill>
              <a:latin typeface="Gill Sans MT" panose="020B0502020104020203" pitchFamily="34" charset="0"/>
            </a:rPr>
            <a:t>Economics of scale - </a:t>
          </a:r>
          <a:r>
            <a:rPr lang="en-IN" b="1" i="0">
              <a:solidFill>
                <a:srgbClr val="D9E3C6"/>
              </a:solidFill>
              <a:latin typeface="Gill Sans MT" panose="020B0502020104020203" pitchFamily="34" charset="0"/>
            </a:rPr>
            <a:t>While 1.3 billion Indians live in the country, only 27 %</a:t>
          </a:r>
          <a:r>
            <a:rPr lang="en-IN" b="0" i="0">
              <a:solidFill>
                <a:srgbClr val="D9E3C6"/>
              </a:solidFill>
              <a:latin typeface="Gill Sans MT" panose="020B0502020104020203" pitchFamily="34" charset="0"/>
            </a:rPr>
            <a:t> of them understand and participate in the markets and </a:t>
          </a:r>
          <a:r>
            <a:rPr lang="en-IN" b="1" i="0">
              <a:solidFill>
                <a:srgbClr val="D9E3C6"/>
              </a:solidFill>
              <a:latin typeface="Gill Sans MT" panose="020B0502020104020203" pitchFamily="34" charset="0"/>
            </a:rPr>
            <a:t>70% or more  are illiterate about financial concepts</a:t>
          </a:r>
          <a:r>
            <a:rPr lang="en-IN" b="0" i="0">
              <a:solidFill>
                <a:srgbClr val="D9E3C6"/>
              </a:solidFill>
              <a:latin typeface="Gill Sans MT" panose="020B0502020104020203" pitchFamily="34" charset="0"/>
            </a:rPr>
            <a:t> (IBEF, 2022) logo added</a:t>
          </a:r>
          <a:endParaRPr lang="en-US">
            <a:solidFill>
              <a:srgbClr val="D9E3C6"/>
            </a:solidFill>
            <a:latin typeface="Gill Sans MT" panose="020B0502020104020203" pitchFamily="34" charset="0"/>
          </a:endParaRPr>
        </a:p>
      </dgm:t>
    </dgm:pt>
    <dgm:pt modelId="{2AEC7BF6-B3E7-4CF8-A0DC-DF4AC29AB59E}" type="parTrans" cxnId="{FADEC4BE-FD4F-4ACA-B361-F19A4F9A6C22}">
      <dgm:prSet/>
      <dgm:spPr/>
      <dgm:t>
        <a:bodyPr/>
        <a:lstStyle/>
        <a:p>
          <a:endParaRPr lang="en-US">
            <a:solidFill>
              <a:srgbClr val="D9E3C6"/>
            </a:solidFill>
            <a:latin typeface="Gill Sans MT" panose="020B0502020104020203" pitchFamily="34" charset="0"/>
          </a:endParaRPr>
        </a:p>
      </dgm:t>
    </dgm:pt>
    <dgm:pt modelId="{43B253B2-B49C-4EE9-825E-369522262B05}" type="sibTrans" cxnId="{FADEC4BE-FD4F-4ACA-B361-F19A4F9A6C22}">
      <dgm:prSet/>
      <dgm:spPr/>
      <dgm:t>
        <a:bodyPr/>
        <a:lstStyle/>
        <a:p>
          <a:endParaRPr lang="en-US">
            <a:solidFill>
              <a:srgbClr val="D9E3C6"/>
            </a:solidFill>
            <a:latin typeface="Gill Sans MT" panose="020B0502020104020203" pitchFamily="34" charset="0"/>
          </a:endParaRPr>
        </a:p>
      </dgm:t>
    </dgm:pt>
    <dgm:pt modelId="{BDB87E43-CA91-4856-A189-93E5593CA8C7}">
      <dgm:prSet custT="1"/>
      <dgm:spPr/>
      <dgm:t>
        <a:bodyPr/>
        <a:lstStyle/>
        <a:p>
          <a:r>
            <a:rPr lang="en-IN" sz="2000" b="0" i="0">
              <a:solidFill>
                <a:srgbClr val="D9E3C6"/>
              </a:solidFill>
              <a:latin typeface="Gill Sans MT" panose="020B0502020104020203" pitchFamily="34" charset="0"/>
            </a:rPr>
            <a:t>Price sensitivity- Low (new education policy makes its compulsory)</a:t>
          </a:r>
          <a:endParaRPr lang="en-US" sz="2000">
            <a:solidFill>
              <a:srgbClr val="D9E3C6"/>
            </a:solidFill>
            <a:latin typeface="Gill Sans MT" panose="020B0502020104020203" pitchFamily="34" charset="0"/>
          </a:endParaRPr>
        </a:p>
      </dgm:t>
    </dgm:pt>
    <dgm:pt modelId="{ACE3871B-9DE7-45AE-AF81-06A0D1E044E2}" type="parTrans" cxnId="{B290BE42-DBA1-4BE4-9F63-3707597F634C}">
      <dgm:prSet/>
      <dgm:spPr/>
      <dgm:t>
        <a:bodyPr/>
        <a:lstStyle/>
        <a:p>
          <a:endParaRPr lang="en-US">
            <a:solidFill>
              <a:srgbClr val="D9E3C6"/>
            </a:solidFill>
            <a:latin typeface="Gill Sans MT" panose="020B0502020104020203" pitchFamily="34" charset="0"/>
          </a:endParaRPr>
        </a:p>
      </dgm:t>
    </dgm:pt>
    <dgm:pt modelId="{1AAC85EC-3252-402F-BCF2-FF2A7269883E}" type="sibTrans" cxnId="{B290BE42-DBA1-4BE4-9F63-3707597F634C}">
      <dgm:prSet/>
      <dgm:spPr/>
      <dgm:t>
        <a:bodyPr/>
        <a:lstStyle/>
        <a:p>
          <a:endParaRPr lang="en-US">
            <a:solidFill>
              <a:srgbClr val="D9E3C6"/>
            </a:solidFill>
            <a:latin typeface="Gill Sans MT" panose="020B0502020104020203" pitchFamily="34" charset="0"/>
          </a:endParaRPr>
        </a:p>
      </dgm:t>
    </dgm:pt>
    <dgm:pt modelId="{60974F27-0123-4BD7-841A-018368777EE2}">
      <dgm:prSet custT="1"/>
      <dgm:spPr/>
      <dgm:t>
        <a:bodyPr/>
        <a:lstStyle/>
        <a:p>
          <a:r>
            <a:rPr lang="en-IN" sz="2400" b="0" i="0">
              <a:solidFill>
                <a:srgbClr val="D9E3C6"/>
              </a:solidFill>
              <a:latin typeface="Gill Sans MT" panose="020B0502020104020203" pitchFamily="34" charset="0"/>
            </a:rPr>
            <a:t>Ability to substitute - yes </a:t>
          </a:r>
          <a:endParaRPr lang="en-US" sz="2400">
            <a:solidFill>
              <a:srgbClr val="D9E3C6"/>
            </a:solidFill>
            <a:latin typeface="Gill Sans MT" panose="020B0502020104020203" pitchFamily="34" charset="0"/>
          </a:endParaRPr>
        </a:p>
      </dgm:t>
    </dgm:pt>
    <dgm:pt modelId="{FCB6B213-DDE4-40F1-8C33-23A17B2BB7D1}" type="parTrans" cxnId="{932302AD-9E17-40AE-AFC0-19A1AC73D3B8}">
      <dgm:prSet/>
      <dgm:spPr/>
      <dgm:t>
        <a:bodyPr/>
        <a:lstStyle/>
        <a:p>
          <a:endParaRPr lang="en-US">
            <a:solidFill>
              <a:srgbClr val="D9E3C6"/>
            </a:solidFill>
            <a:latin typeface="Gill Sans MT" panose="020B0502020104020203" pitchFamily="34" charset="0"/>
          </a:endParaRPr>
        </a:p>
      </dgm:t>
    </dgm:pt>
    <dgm:pt modelId="{8646AED2-9EC2-4629-B88B-EC08EEB6DFBC}" type="sibTrans" cxnId="{932302AD-9E17-40AE-AFC0-19A1AC73D3B8}">
      <dgm:prSet/>
      <dgm:spPr/>
      <dgm:t>
        <a:bodyPr/>
        <a:lstStyle/>
        <a:p>
          <a:endParaRPr lang="en-US">
            <a:solidFill>
              <a:srgbClr val="D9E3C6"/>
            </a:solidFill>
            <a:latin typeface="Gill Sans MT" panose="020B0502020104020203" pitchFamily="34" charset="0"/>
          </a:endParaRPr>
        </a:p>
      </dgm:t>
    </dgm:pt>
    <dgm:pt modelId="{D686546E-6393-4E56-82C6-23678C483B29}">
      <dgm:prSet custT="1"/>
      <dgm:spPr/>
      <dgm:t>
        <a:bodyPr/>
        <a:lstStyle/>
        <a:p>
          <a:r>
            <a:rPr lang="en-IN" sz="2000" b="0" i="0">
              <a:solidFill>
                <a:srgbClr val="D9E3C6"/>
              </a:solidFill>
              <a:latin typeface="Gill Sans MT" panose="020B0502020104020203" pitchFamily="34" charset="0"/>
            </a:rPr>
            <a:t>Cost of change - Money wise expensive, effort wise expensive as well</a:t>
          </a:r>
          <a:endParaRPr lang="en-US" sz="2000">
            <a:solidFill>
              <a:srgbClr val="D9E3C6"/>
            </a:solidFill>
            <a:latin typeface="Gill Sans MT" panose="020B0502020104020203" pitchFamily="34" charset="0"/>
          </a:endParaRPr>
        </a:p>
      </dgm:t>
    </dgm:pt>
    <dgm:pt modelId="{082A1115-EE5B-4BC0-B307-FD8967C9C293}" type="parTrans" cxnId="{352DBFEE-C77C-459C-A445-D83824EC6F9D}">
      <dgm:prSet/>
      <dgm:spPr/>
      <dgm:t>
        <a:bodyPr/>
        <a:lstStyle/>
        <a:p>
          <a:endParaRPr lang="en-US">
            <a:solidFill>
              <a:srgbClr val="D9E3C6"/>
            </a:solidFill>
            <a:latin typeface="Gill Sans MT" panose="020B0502020104020203" pitchFamily="34" charset="0"/>
          </a:endParaRPr>
        </a:p>
      </dgm:t>
    </dgm:pt>
    <dgm:pt modelId="{841D0545-34E5-492F-A7FB-77CCF6823953}" type="sibTrans" cxnId="{352DBFEE-C77C-459C-A445-D83824EC6F9D}">
      <dgm:prSet/>
      <dgm:spPr/>
      <dgm:t>
        <a:bodyPr/>
        <a:lstStyle/>
        <a:p>
          <a:endParaRPr lang="en-US">
            <a:solidFill>
              <a:srgbClr val="D9E3C6"/>
            </a:solidFill>
            <a:latin typeface="Gill Sans MT" panose="020B0502020104020203" pitchFamily="34" charset="0"/>
          </a:endParaRPr>
        </a:p>
      </dgm:t>
    </dgm:pt>
    <dgm:pt modelId="{DBB22C6C-8314-F642-9101-12DBA0188D24}" type="pres">
      <dgm:prSet presAssocID="{2DC1D149-4115-4B5B-9B84-D2A34FB73A70}" presName="diagram" presStyleCnt="0">
        <dgm:presLayoutVars>
          <dgm:dir/>
          <dgm:resizeHandles val="exact"/>
        </dgm:presLayoutVars>
      </dgm:prSet>
      <dgm:spPr/>
    </dgm:pt>
    <dgm:pt modelId="{DC0A99F4-2505-6D43-92BF-AB00F177DA41}" type="pres">
      <dgm:prSet presAssocID="{73719FA2-3FB9-4691-A162-DD0CF5B9D44F}" presName="node" presStyleLbl="node1" presStyleIdx="0" presStyleCnt="6">
        <dgm:presLayoutVars>
          <dgm:bulletEnabled val="1"/>
        </dgm:presLayoutVars>
      </dgm:prSet>
      <dgm:spPr>
        <a:prstGeom prst="rect">
          <a:avLst/>
        </a:prstGeom>
      </dgm:spPr>
    </dgm:pt>
    <dgm:pt modelId="{E80E1C07-E66B-684F-9CA1-BE2F92BC1191}" type="pres">
      <dgm:prSet presAssocID="{9C81D6F6-B9FB-45A7-8A31-FAD07029ADB4}" presName="sibTrans" presStyleCnt="0"/>
      <dgm:spPr/>
    </dgm:pt>
    <dgm:pt modelId="{EB405159-74E2-1341-92C3-2D5AC203D5EA}" type="pres">
      <dgm:prSet presAssocID="{B72F9C09-D59E-4734-B3E3-BE51E8114010}" presName="node" presStyleLbl="node1" presStyleIdx="1" presStyleCnt="6">
        <dgm:presLayoutVars>
          <dgm:bulletEnabled val="1"/>
        </dgm:presLayoutVars>
      </dgm:prSet>
      <dgm:spPr/>
    </dgm:pt>
    <dgm:pt modelId="{BD15CE0B-6EEE-BB49-B079-6E1C61BAE7E5}" type="pres">
      <dgm:prSet presAssocID="{8333216C-4364-4C0C-8048-BBBFFFBDFB87}" presName="sibTrans" presStyleCnt="0"/>
      <dgm:spPr/>
    </dgm:pt>
    <dgm:pt modelId="{7D103809-BC3A-EA4B-8830-C6921F03C8C0}" type="pres">
      <dgm:prSet presAssocID="{6BE55FFF-2D48-49A8-9AC3-636D329B99C9}" presName="node" presStyleLbl="node1" presStyleIdx="2" presStyleCnt="6">
        <dgm:presLayoutVars>
          <dgm:bulletEnabled val="1"/>
        </dgm:presLayoutVars>
      </dgm:prSet>
      <dgm:spPr/>
    </dgm:pt>
    <dgm:pt modelId="{C3EF686A-21FB-2F48-992E-8C0614533BE7}" type="pres">
      <dgm:prSet presAssocID="{43B253B2-B49C-4EE9-825E-369522262B05}" presName="sibTrans" presStyleCnt="0"/>
      <dgm:spPr/>
    </dgm:pt>
    <dgm:pt modelId="{9DCDF87F-0AE5-AA42-8760-A6DC12AC15C1}" type="pres">
      <dgm:prSet presAssocID="{BDB87E43-CA91-4856-A189-93E5593CA8C7}" presName="node" presStyleLbl="node1" presStyleIdx="3" presStyleCnt="6">
        <dgm:presLayoutVars>
          <dgm:bulletEnabled val="1"/>
        </dgm:presLayoutVars>
      </dgm:prSet>
      <dgm:spPr/>
    </dgm:pt>
    <dgm:pt modelId="{5682F418-ECAB-E84C-A821-7E5B42EE9BCE}" type="pres">
      <dgm:prSet presAssocID="{1AAC85EC-3252-402F-BCF2-FF2A7269883E}" presName="sibTrans" presStyleCnt="0"/>
      <dgm:spPr/>
    </dgm:pt>
    <dgm:pt modelId="{A44A43B6-1154-E64A-B69F-53F3FD4B5857}" type="pres">
      <dgm:prSet presAssocID="{60974F27-0123-4BD7-841A-018368777EE2}" presName="node" presStyleLbl="node1" presStyleIdx="4" presStyleCnt="6">
        <dgm:presLayoutVars>
          <dgm:bulletEnabled val="1"/>
        </dgm:presLayoutVars>
      </dgm:prSet>
      <dgm:spPr/>
    </dgm:pt>
    <dgm:pt modelId="{4EF87682-5BE4-C745-82B7-CC534389A073}" type="pres">
      <dgm:prSet presAssocID="{8646AED2-9EC2-4629-B88B-EC08EEB6DFBC}" presName="sibTrans" presStyleCnt="0"/>
      <dgm:spPr/>
    </dgm:pt>
    <dgm:pt modelId="{D57A32E9-8327-4F41-A79F-F7A61E1893B3}" type="pres">
      <dgm:prSet presAssocID="{D686546E-6393-4E56-82C6-23678C483B29}" presName="node" presStyleLbl="node1" presStyleIdx="5" presStyleCnt="6">
        <dgm:presLayoutVars>
          <dgm:bulletEnabled val="1"/>
        </dgm:presLayoutVars>
      </dgm:prSet>
      <dgm:spPr/>
    </dgm:pt>
  </dgm:ptLst>
  <dgm:cxnLst>
    <dgm:cxn modelId="{61B78921-8264-4990-80BE-5107F193669D}" srcId="{2DC1D149-4115-4B5B-9B84-D2A34FB73A70}" destId="{73719FA2-3FB9-4691-A162-DD0CF5B9D44F}" srcOrd="0" destOrd="0" parTransId="{4B79EAB7-D6EA-4A1B-B8D6-B7577E183437}" sibTransId="{9C81D6F6-B9FB-45A7-8A31-FAD07029ADB4}"/>
    <dgm:cxn modelId="{F9136627-479D-B840-B369-C99F2C6FDEF9}" type="presOf" srcId="{D686546E-6393-4E56-82C6-23678C483B29}" destId="{D57A32E9-8327-4F41-A79F-F7A61E1893B3}" srcOrd="0" destOrd="0" presId="urn:microsoft.com/office/officeart/2005/8/layout/default"/>
    <dgm:cxn modelId="{F5475F36-C37B-48DC-A3AD-75AD0C04AD02}" srcId="{2DC1D149-4115-4B5B-9B84-D2A34FB73A70}" destId="{B72F9C09-D59E-4734-B3E3-BE51E8114010}" srcOrd="1" destOrd="0" parTransId="{FC5DEA1A-4582-4C03-B6DA-E10A0CF42DB8}" sibTransId="{8333216C-4364-4C0C-8048-BBBFFFBDFB87}"/>
    <dgm:cxn modelId="{AE32D340-280D-D04E-9EC0-8B389B297CFC}" type="presOf" srcId="{60974F27-0123-4BD7-841A-018368777EE2}" destId="{A44A43B6-1154-E64A-B69F-53F3FD4B5857}" srcOrd="0" destOrd="0" presId="urn:microsoft.com/office/officeart/2005/8/layout/default"/>
    <dgm:cxn modelId="{B290BE42-DBA1-4BE4-9F63-3707597F634C}" srcId="{2DC1D149-4115-4B5B-9B84-D2A34FB73A70}" destId="{BDB87E43-CA91-4856-A189-93E5593CA8C7}" srcOrd="3" destOrd="0" parTransId="{ACE3871B-9DE7-45AE-AF81-06A0D1E044E2}" sibTransId="{1AAC85EC-3252-402F-BCF2-FF2A7269883E}"/>
    <dgm:cxn modelId="{88BA0E69-FAA8-C94B-9D53-1596B0C76F9E}" type="presOf" srcId="{B72F9C09-D59E-4734-B3E3-BE51E8114010}" destId="{EB405159-74E2-1341-92C3-2D5AC203D5EA}" srcOrd="0" destOrd="0" presId="urn:microsoft.com/office/officeart/2005/8/layout/default"/>
    <dgm:cxn modelId="{0D077F50-C955-6647-BB1C-58904DE6DD3B}" type="presOf" srcId="{73719FA2-3FB9-4691-A162-DD0CF5B9D44F}" destId="{DC0A99F4-2505-6D43-92BF-AB00F177DA41}" srcOrd="0" destOrd="0" presId="urn:microsoft.com/office/officeart/2005/8/layout/default"/>
    <dgm:cxn modelId="{BB2F238D-3E5C-A845-B9C0-EBCB1AD6DD4B}" type="presOf" srcId="{BDB87E43-CA91-4856-A189-93E5593CA8C7}" destId="{9DCDF87F-0AE5-AA42-8760-A6DC12AC15C1}" srcOrd="0" destOrd="0" presId="urn:microsoft.com/office/officeart/2005/8/layout/default"/>
    <dgm:cxn modelId="{B1F7CD95-59A7-C547-912D-4B351E340B10}" type="presOf" srcId="{6BE55FFF-2D48-49A8-9AC3-636D329B99C9}" destId="{7D103809-BC3A-EA4B-8830-C6921F03C8C0}" srcOrd="0" destOrd="0" presId="urn:microsoft.com/office/officeart/2005/8/layout/default"/>
    <dgm:cxn modelId="{932302AD-9E17-40AE-AFC0-19A1AC73D3B8}" srcId="{2DC1D149-4115-4B5B-9B84-D2A34FB73A70}" destId="{60974F27-0123-4BD7-841A-018368777EE2}" srcOrd="4" destOrd="0" parTransId="{FCB6B213-DDE4-40F1-8C33-23A17B2BB7D1}" sibTransId="{8646AED2-9EC2-4629-B88B-EC08EEB6DFBC}"/>
    <dgm:cxn modelId="{FADEC4BE-FD4F-4ACA-B361-F19A4F9A6C22}" srcId="{2DC1D149-4115-4B5B-9B84-D2A34FB73A70}" destId="{6BE55FFF-2D48-49A8-9AC3-636D329B99C9}" srcOrd="2" destOrd="0" parTransId="{2AEC7BF6-B3E7-4CF8-A0DC-DF4AC29AB59E}" sibTransId="{43B253B2-B49C-4EE9-825E-369522262B05}"/>
    <dgm:cxn modelId="{B90D55D9-B757-5046-AB74-FCCFB6C2E369}" type="presOf" srcId="{2DC1D149-4115-4B5B-9B84-D2A34FB73A70}" destId="{DBB22C6C-8314-F642-9101-12DBA0188D24}" srcOrd="0" destOrd="0" presId="urn:microsoft.com/office/officeart/2005/8/layout/default"/>
    <dgm:cxn modelId="{352DBFEE-C77C-459C-A445-D83824EC6F9D}" srcId="{2DC1D149-4115-4B5B-9B84-D2A34FB73A70}" destId="{D686546E-6393-4E56-82C6-23678C483B29}" srcOrd="5" destOrd="0" parTransId="{082A1115-EE5B-4BC0-B307-FD8967C9C293}" sibTransId="{841D0545-34E5-492F-A7FB-77CCF6823953}"/>
    <dgm:cxn modelId="{A3F1D9CA-A38C-554F-8272-5549B17E428A}" type="presParOf" srcId="{DBB22C6C-8314-F642-9101-12DBA0188D24}" destId="{DC0A99F4-2505-6D43-92BF-AB00F177DA41}" srcOrd="0" destOrd="0" presId="urn:microsoft.com/office/officeart/2005/8/layout/default"/>
    <dgm:cxn modelId="{73D51291-9D20-9249-BE62-4975660E627C}" type="presParOf" srcId="{DBB22C6C-8314-F642-9101-12DBA0188D24}" destId="{E80E1C07-E66B-684F-9CA1-BE2F92BC1191}" srcOrd="1" destOrd="0" presId="urn:microsoft.com/office/officeart/2005/8/layout/default"/>
    <dgm:cxn modelId="{8943DFC7-CBAD-D34D-B50D-E99823ECF250}" type="presParOf" srcId="{DBB22C6C-8314-F642-9101-12DBA0188D24}" destId="{EB405159-74E2-1341-92C3-2D5AC203D5EA}" srcOrd="2" destOrd="0" presId="urn:microsoft.com/office/officeart/2005/8/layout/default"/>
    <dgm:cxn modelId="{4F6D9603-46BC-2440-9D8A-D648B72B2041}" type="presParOf" srcId="{DBB22C6C-8314-F642-9101-12DBA0188D24}" destId="{BD15CE0B-6EEE-BB49-B079-6E1C61BAE7E5}" srcOrd="3" destOrd="0" presId="urn:microsoft.com/office/officeart/2005/8/layout/default"/>
    <dgm:cxn modelId="{0BCF372B-18DA-F342-A47E-48E858670A03}" type="presParOf" srcId="{DBB22C6C-8314-F642-9101-12DBA0188D24}" destId="{7D103809-BC3A-EA4B-8830-C6921F03C8C0}" srcOrd="4" destOrd="0" presId="urn:microsoft.com/office/officeart/2005/8/layout/default"/>
    <dgm:cxn modelId="{8804A86A-4188-CD4F-8D6C-30C33444E30F}" type="presParOf" srcId="{DBB22C6C-8314-F642-9101-12DBA0188D24}" destId="{C3EF686A-21FB-2F48-992E-8C0614533BE7}" srcOrd="5" destOrd="0" presId="urn:microsoft.com/office/officeart/2005/8/layout/default"/>
    <dgm:cxn modelId="{4BE2B2A8-7A5D-E24C-87FD-80F6C8C8C0E7}" type="presParOf" srcId="{DBB22C6C-8314-F642-9101-12DBA0188D24}" destId="{9DCDF87F-0AE5-AA42-8760-A6DC12AC15C1}" srcOrd="6" destOrd="0" presId="urn:microsoft.com/office/officeart/2005/8/layout/default"/>
    <dgm:cxn modelId="{F87C71BB-AAA4-1F40-8480-5E7493CEB332}" type="presParOf" srcId="{DBB22C6C-8314-F642-9101-12DBA0188D24}" destId="{5682F418-ECAB-E84C-A821-7E5B42EE9BCE}" srcOrd="7" destOrd="0" presId="urn:microsoft.com/office/officeart/2005/8/layout/default"/>
    <dgm:cxn modelId="{C1A51F84-AAEB-0447-905D-644D398D831E}" type="presParOf" srcId="{DBB22C6C-8314-F642-9101-12DBA0188D24}" destId="{A44A43B6-1154-E64A-B69F-53F3FD4B5857}" srcOrd="8" destOrd="0" presId="urn:microsoft.com/office/officeart/2005/8/layout/default"/>
    <dgm:cxn modelId="{3C5EE8A5-2993-8E44-96FE-26D6648DB6B6}" type="presParOf" srcId="{DBB22C6C-8314-F642-9101-12DBA0188D24}" destId="{4EF87682-5BE4-C745-82B7-CC534389A073}" srcOrd="9" destOrd="0" presId="urn:microsoft.com/office/officeart/2005/8/layout/default"/>
    <dgm:cxn modelId="{00C4120E-5E5B-E847-84AC-5809786B48BD}" type="presParOf" srcId="{DBB22C6C-8314-F642-9101-12DBA0188D24}" destId="{D57A32E9-8327-4F41-A79F-F7A61E1893B3}"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27E649-1BF0-484A-BC22-F7A294A4A89C}">
      <dsp:nvSpPr>
        <dsp:cNvPr id="0" name=""/>
        <dsp:cNvSpPr/>
      </dsp:nvSpPr>
      <dsp:spPr>
        <a:xfrm>
          <a:off x="8403" y="2689167"/>
          <a:ext cx="1418530" cy="135266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rgbClr val="2D391B"/>
              </a:solidFill>
              <a:latin typeface="Gill Sans MT" panose="020B0502020104020203" pitchFamily="34" charset="0"/>
            </a:rPr>
            <a:t>Log in</a:t>
          </a:r>
        </a:p>
      </dsp:txBody>
      <dsp:txXfrm>
        <a:off x="48021" y="2728785"/>
        <a:ext cx="1339294" cy="1273428"/>
      </dsp:txXfrm>
    </dsp:sp>
    <dsp:sp modelId="{A29E8A0D-5A8B-45E9-A79C-3BCF67B42D65}">
      <dsp:nvSpPr>
        <dsp:cNvPr id="0" name=""/>
        <dsp:cNvSpPr/>
      </dsp:nvSpPr>
      <dsp:spPr>
        <a:xfrm>
          <a:off x="1426933" y="3354941"/>
          <a:ext cx="631728" cy="21117"/>
        </a:xfrm>
        <a:custGeom>
          <a:avLst/>
          <a:gdLst/>
          <a:ahLst/>
          <a:cxnLst/>
          <a:rect l="0" t="0" r="0" b="0"/>
          <a:pathLst>
            <a:path>
              <a:moveTo>
                <a:pt x="0" y="10558"/>
              </a:moveTo>
              <a:lnTo>
                <a:pt x="631728" y="10558"/>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2D391B"/>
            </a:solidFill>
            <a:latin typeface="Gill Sans MT" panose="020B0502020104020203" pitchFamily="34" charset="0"/>
          </a:endParaRPr>
        </a:p>
      </dsp:txBody>
      <dsp:txXfrm>
        <a:off x="1727004" y="3349706"/>
        <a:ext cx="31586" cy="31586"/>
      </dsp:txXfrm>
    </dsp:sp>
    <dsp:sp modelId="{53432472-BB49-40C8-B333-78E3A2AC5F22}">
      <dsp:nvSpPr>
        <dsp:cNvPr id="0" name=""/>
        <dsp:cNvSpPr/>
      </dsp:nvSpPr>
      <dsp:spPr>
        <a:xfrm>
          <a:off x="2058662" y="2536810"/>
          <a:ext cx="1579320" cy="1657378"/>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2D391B"/>
              </a:solidFill>
              <a:latin typeface="Gill Sans MT" panose="020B0502020104020203" pitchFamily="34" charset="0"/>
            </a:rPr>
            <a:t>Multiple options available in the menu bar</a:t>
          </a:r>
        </a:p>
      </dsp:txBody>
      <dsp:txXfrm>
        <a:off x="2104919" y="2583067"/>
        <a:ext cx="1486806" cy="1564864"/>
      </dsp:txXfrm>
    </dsp:sp>
    <dsp:sp modelId="{F945FD36-DEBE-4D67-B533-3FFF49396440}">
      <dsp:nvSpPr>
        <dsp:cNvPr id="0" name=""/>
        <dsp:cNvSpPr/>
      </dsp:nvSpPr>
      <dsp:spPr>
        <a:xfrm rot="17743365">
          <a:off x="3226077" y="2699290"/>
          <a:ext cx="1455539" cy="21117"/>
        </a:xfrm>
        <a:custGeom>
          <a:avLst/>
          <a:gdLst/>
          <a:ahLst/>
          <a:cxnLst/>
          <a:rect l="0" t="0" r="0" b="0"/>
          <a:pathLst>
            <a:path>
              <a:moveTo>
                <a:pt x="0" y="10558"/>
              </a:moveTo>
              <a:lnTo>
                <a:pt x="1455539" y="10558"/>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2D391B"/>
            </a:solidFill>
            <a:latin typeface="Gill Sans MT" panose="020B0502020104020203" pitchFamily="34" charset="0"/>
          </a:endParaRPr>
        </a:p>
      </dsp:txBody>
      <dsp:txXfrm>
        <a:off x="3917458" y="2673460"/>
        <a:ext cx="72776" cy="72776"/>
      </dsp:txXfrm>
    </dsp:sp>
    <dsp:sp modelId="{7DD0620A-9B59-48FB-AC2E-BAF873E356BE}">
      <dsp:nvSpPr>
        <dsp:cNvPr id="0" name=""/>
        <dsp:cNvSpPr/>
      </dsp:nvSpPr>
      <dsp:spPr>
        <a:xfrm>
          <a:off x="4269711" y="1293778"/>
          <a:ext cx="1579320" cy="1520838"/>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2D391B"/>
              </a:solidFill>
              <a:latin typeface="Gill Sans MT" panose="020B0502020104020203" pitchFamily="34" charset="0"/>
            </a:rPr>
            <a:t>- Financial concepts videos.</a:t>
          </a:r>
          <a:br>
            <a:rPr lang="en-US" sz="2000" kern="1200" dirty="0">
              <a:solidFill>
                <a:srgbClr val="2D391B"/>
              </a:solidFill>
              <a:latin typeface="Gill Sans MT" panose="020B0502020104020203" pitchFamily="34" charset="0"/>
            </a:rPr>
          </a:br>
          <a:r>
            <a:rPr lang="en-US" sz="2000" kern="1200" dirty="0">
              <a:solidFill>
                <a:srgbClr val="2D391B"/>
              </a:solidFill>
              <a:latin typeface="Gill Sans MT" panose="020B0502020104020203" pitchFamily="34" charset="0"/>
            </a:rPr>
            <a:t>- Advance courses.</a:t>
          </a:r>
        </a:p>
      </dsp:txBody>
      <dsp:txXfrm>
        <a:off x="4314255" y="1338322"/>
        <a:ext cx="1490232" cy="1431750"/>
      </dsp:txXfrm>
    </dsp:sp>
    <dsp:sp modelId="{5186FFA0-FA87-463C-BC0B-D5BF8FE06D72}">
      <dsp:nvSpPr>
        <dsp:cNvPr id="0" name=""/>
        <dsp:cNvSpPr/>
      </dsp:nvSpPr>
      <dsp:spPr>
        <a:xfrm rot="1052934">
          <a:off x="3622565" y="3454829"/>
          <a:ext cx="662564" cy="21117"/>
        </a:xfrm>
        <a:custGeom>
          <a:avLst/>
          <a:gdLst/>
          <a:ahLst/>
          <a:cxnLst/>
          <a:rect l="0" t="0" r="0" b="0"/>
          <a:pathLst>
            <a:path>
              <a:moveTo>
                <a:pt x="0" y="10558"/>
              </a:moveTo>
              <a:lnTo>
                <a:pt x="662564" y="10558"/>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2D391B"/>
            </a:solidFill>
            <a:latin typeface="Gill Sans MT" panose="020B0502020104020203" pitchFamily="34" charset="0"/>
          </a:endParaRPr>
        </a:p>
      </dsp:txBody>
      <dsp:txXfrm>
        <a:off x="3937283" y="3448823"/>
        <a:ext cx="33128" cy="33128"/>
      </dsp:txXfrm>
    </dsp:sp>
    <dsp:sp modelId="{620EA933-04DD-4783-86B5-528C88C2E1C1}">
      <dsp:nvSpPr>
        <dsp:cNvPr id="0" name=""/>
        <dsp:cNvSpPr/>
      </dsp:nvSpPr>
      <dsp:spPr>
        <a:xfrm>
          <a:off x="4269711" y="2933066"/>
          <a:ext cx="1579320" cy="126442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2D391B"/>
              </a:solidFill>
              <a:latin typeface="Gill Sans MT" panose="020B0502020104020203" pitchFamily="34" charset="0"/>
            </a:rPr>
            <a:t>- Quiz</a:t>
          </a:r>
          <a:br>
            <a:rPr lang="en-US" sz="2000" kern="1200" dirty="0">
              <a:solidFill>
                <a:srgbClr val="2D391B"/>
              </a:solidFill>
              <a:latin typeface="Gill Sans MT" panose="020B0502020104020203" pitchFamily="34" charset="0"/>
            </a:rPr>
          </a:br>
          <a:r>
            <a:rPr lang="en-US" sz="2000" kern="1200" dirty="0">
              <a:solidFill>
                <a:srgbClr val="2D391B"/>
              </a:solidFill>
              <a:latin typeface="Gill Sans MT" panose="020B0502020104020203" pitchFamily="34" charset="0"/>
            </a:rPr>
            <a:t>- Lead board</a:t>
          </a:r>
          <a:br>
            <a:rPr lang="en-US" sz="2000" kern="1200" dirty="0">
              <a:solidFill>
                <a:srgbClr val="2D391B"/>
              </a:solidFill>
              <a:latin typeface="Gill Sans MT" panose="020B0502020104020203" pitchFamily="34" charset="0"/>
            </a:rPr>
          </a:br>
          <a:r>
            <a:rPr lang="en-US" sz="2000" kern="1200" dirty="0">
              <a:solidFill>
                <a:srgbClr val="2D391B"/>
              </a:solidFill>
              <a:latin typeface="Gill Sans MT" panose="020B0502020104020203" pitchFamily="34" charset="0"/>
            </a:rPr>
            <a:t>- Certificate download</a:t>
          </a:r>
        </a:p>
      </dsp:txBody>
      <dsp:txXfrm>
        <a:off x="4306745" y="2970100"/>
        <a:ext cx="1505252" cy="1190352"/>
      </dsp:txXfrm>
    </dsp:sp>
    <dsp:sp modelId="{ADC60497-534E-45FE-8246-3F412883FBF3}">
      <dsp:nvSpPr>
        <dsp:cNvPr id="0" name=""/>
        <dsp:cNvSpPr/>
      </dsp:nvSpPr>
      <dsp:spPr>
        <a:xfrm>
          <a:off x="5849032" y="3554717"/>
          <a:ext cx="631728" cy="21117"/>
        </a:xfrm>
        <a:custGeom>
          <a:avLst/>
          <a:gdLst/>
          <a:ahLst/>
          <a:cxnLst/>
          <a:rect l="0" t="0" r="0" b="0"/>
          <a:pathLst>
            <a:path>
              <a:moveTo>
                <a:pt x="0" y="10558"/>
              </a:moveTo>
              <a:lnTo>
                <a:pt x="631728" y="10558"/>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2D391B"/>
            </a:solidFill>
            <a:latin typeface="Gill Sans MT" panose="020B0502020104020203" pitchFamily="34" charset="0"/>
          </a:endParaRPr>
        </a:p>
      </dsp:txBody>
      <dsp:txXfrm>
        <a:off x="6149103" y="3549482"/>
        <a:ext cx="31586" cy="31586"/>
      </dsp:txXfrm>
    </dsp:sp>
    <dsp:sp modelId="{184DAC58-1ADB-4802-8F5F-4C2D536A6D93}">
      <dsp:nvSpPr>
        <dsp:cNvPr id="0" name=""/>
        <dsp:cNvSpPr/>
      </dsp:nvSpPr>
      <dsp:spPr>
        <a:xfrm>
          <a:off x="6480760" y="2446733"/>
          <a:ext cx="1579320" cy="2237084"/>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2D391B"/>
              </a:solidFill>
              <a:latin typeface="Gill Sans MT" panose="020B0502020104020203" pitchFamily="34" charset="0"/>
            </a:rPr>
            <a:t>Reward Points for top place on the quiz and referring the app. </a:t>
          </a:r>
        </a:p>
      </dsp:txBody>
      <dsp:txXfrm>
        <a:off x="6527017" y="2492990"/>
        <a:ext cx="1486806" cy="2144570"/>
      </dsp:txXfrm>
    </dsp:sp>
    <dsp:sp modelId="{AA8C8271-FE02-4B89-88BE-20733BAC61A9}">
      <dsp:nvSpPr>
        <dsp:cNvPr id="0" name=""/>
        <dsp:cNvSpPr/>
      </dsp:nvSpPr>
      <dsp:spPr>
        <a:xfrm>
          <a:off x="8060081" y="3554717"/>
          <a:ext cx="631728" cy="21117"/>
        </a:xfrm>
        <a:custGeom>
          <a:avLst/>
          <a:gdLst/>
          <a:ahLst/>
          <a:cxnLst/>
          <a:rect l="0" t="0" r="0" b="0"/>
          <a:pathLst>
            <a:path>
              <a:moveTo>
                <a:pt x="0" y="10558"/>
              </a:moveTo>
              <a:lnTo>
                <a:pt x="631728" y="10558"/>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2D391B"/>
            </a:solidFill>
            <a:latin typeface="Gill Sans MT" panose="020B0502020104020203" pitchFamily="34" charset="0"/>
          </a:endParaRPr>
        </a:p>
      </dsp:txBody>
      <dsp:txXfrm>
        <a:off x="8360152" y="3549482"/>
        <a:ext cx="31586" cy="31586"/>
      </dsp:txXfrm>
    </dsp:sp>
    <dsp:sp modelId="{8DBA3B0E-A7C9-4E91-BC08-262E105BB463}">
      <dsp:nvSpPr>
        <dsp:cNvPr id="0" name=""/>
        <dsp:cNvSpPr/>
      </dsp:nvSpPr>
      <dsp:spPr>
        <a:xfrm>
          <a:off x="8691809" y="2875740"/>
          <a:ext cx="1612186" cy="1379070"/>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2D391B"/>
              </a:solidFill>
              <a:latin typeface="Gill Sans MT" panose="020B0502020104020203" pitchFamily="34" charset="0"/>
            </a:rPr>
            <a:t>Checkout</a:t>
          </a:r>
          <a:endParaRPr lang="en-US" sz="1400" kern="1200" dirty="0">
            <a:solidFill>
              <a:srgbClr val="2D391B"/>
            </a:solidFill>
            <a:latin typeface="Gill Sans MT" panose="020B0502020104020203" pitchFamily="34" charset="0"/>
          </a:endParaRPr>
        </a:p>
      </dsp:txBody>
      <dsp:txXfrm>
        <a:off x="8732201" y="2916132"/>
        <a:ext cx="1531402" cy="1298286"/>
      </dsp:txXfrm>
    </dsp:sp>
    <dsp:sp modelId="{6E34F027-BD67-43DB-9069-BFBFAA695AD7}">
      <dsp:nvSpPr>
        <dsp:cNvPr id="0" name=""/>
        <dsp:cNvSpPr/>
      </dsp:nvSpPr>
      <dsp:spPr>
        <a:xfrm rot="4038715">
          <a:off x="3134939" y="4110480"/>
          <a:ext cx="1637815" cy="21117"/>
        </a:xfrm>
        <a:custGeom>
          <a:avLst/>
          <a:gdLst/>
          <a:ahLst/>
          <a:cxnLst/>
          <a:rect l="0" t="0" r="0" b="0"/>
          <a:pathLst>
            <a:path>
              <a:moveTo>
                <a:pt x="0" y="10558"/>
              </a:moveTo>
              <a:lnTo>
                <a:pt x="1637815" y="10558"/>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2D391B"/>
            </a:solidFill>
            <a:latin typeface="Gill Sans MT" panose="020B0502020104020203" pitchFamily="34" charset="0"/>
          </a:endParaRPr>
        </a:p>
      </dsp:txBody>
      <dsp:txXfrm>
        <a:off x="3912901" y="4080093"/>
        <a:ext cx="81890" cy="81890"/>
      </dsp:txXfrm>
    </dsp:sp>
    <dsp:sp modelId="{A3DB6A56-9481-46BF-89CB-2AF1351226A9}">
      <dsp:nvSpPr>
        <dsp:cNvPr id="0" name=""/>
        <dsp:cNvSpPr/>
      </dsp:nvSpPr>
      <dsp:spPr>
        <a:xfrm>
          <a:off x="4269711" y="4315935"/>
          <a:ext cx="1579320" cy="1121286"/>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2D391B"/>
              </a:solidFill>
              <a:latin typeface="Gill Sans MT" panose="020B0502020104020203" pitchFamily="34" charset="0"/>
            </a:rPr>
            <a:t>- Budgeting feature</a:t>
          </a:r>
          <a:br>
            <a:rPr lang="en-US" sz="2000" kern="1200" dirty="0">
              <a:solidFill>
                <a:srgbClr val="2D391B"/>
              </a:solidFill>
              <a:latin typeface="Gill Sans MT" panose="020B0502020104020203" pitchFamily="34" charset="0"/>
            </a:rPr>
          </a:br>
          <a:r>
            <a:rPr lang="en-US" sz="2000" kern="1200" dirty="0">
              <a:solidFill>
                <a:srgbClr val="2D391B"/>
              </a:solidFill>
              <a:latin typeface="Gill Sans MT" panose="020B0502020104020203" pitchFamily="34" charset="0"/>
            </a:rPr>
            <a:t>- Latest updates</a:t>
          </a:r>
        </a:p>
      </dsp:txBody>
      <dsp:txXfrm>
        <a:off x="4302552" y="4348776"/>
        <a:ext cx="1513638" cy="10556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A99F4-2505-6D43-92BF-AB00F177DA41}">
      <dsp:nvSpPr>
        <dsp:cNvPr id="0" name=""/>
        <dsp:cNvSpPr/>
      </dsp:nvSpPr>
      <dsp:spPr>
        <a:xfrm>
          <a:off x="0" y="404853"/>
          <a:ext cx="3357850" cy="201471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0" i="0" kern="1200" dirty="0">
              <a:solidFill>
                <a:srgbClr val="D9E3C6"/>
              </a:solidFill>
              <a:latin typeface="Gill Sans MT" panose="020B0502020104020203" pitchFamily="34" charset="0"/>
            </a:rPr>
            <a:t>No of customers 76% Indians </a:t>
          </a:r>
          <a:endParaRPr lang="en-US" sz="2400" kern="1200" dirty="0">
            <a:solidFill>
              <a:srgbClr val="D9E3C6"/>
            </a:solidFill>
            <a:latin typeface="Gill Sans MT" panose="020B0502020104020203" pitchFamily="34" charset="0"/>
          </a:endParaRPr>
        </a:p>
      </dsp:txBody>
      <dsp:txXfrm>
        <a:off x="0" y="404853"/>
        <a:ext cx="3357850" cy="2014710"/>
      </dsp:txXfrm>
    </dsp:sp>
    <dsp:sp modelId="{EB405159-74E2-1341-92C3-2D5AC203D5EA}">
      <dsp:nvSpPr>
        <dsp:cNvPr id="0" name=""/>
        <dsp:cNvSpPr/>
      </dsp:nvSpPr>
      <dsp:spPr>
        <a:xfrm>
          <a:off x="3693635" y="404853"/>
          <a:ext cx="3357850" cy="201471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i="0" kern="1200">
              <a:solidFill>
                <a:srgbClr val="D9E3C6"/>
              </a:solidFill>
              <a:latin typeface="Gill Sans MT" panose="020B0502020104020203" pitchFamily="34" charset="0"/>
            </a:rPr>
            <a:t>Orders size - </a:t>
          </a:r>
          <a:r>
            <a:rPr lang="en-IN" sz="1800" kern="1200">
              <a:solidFill>
                <a:srgbClr val="D9E3C6"/>
              </a:solidFill>
              <a:latin typeface="Gill Sans MT" panose="020B0502020104020203" pitchFamily="34" charset="0"/>
            </a:rPr>
            <a:t> </a:t>
          </a:r>
          <a:r>
            <a:rPr lang="en-IN" sz="1800" b="0" i="0" kern="1200">
              <a:solidFill>
                <a:srgbClr val="D9E3C6"/>
              </a:solidFill>
              <a:latin typeface="Gill Sans MT" panose="020B0502020104020203" pitchFamily="34" charset="0"/>
            </a:rPr>
            <a:t>students each order size is 30-35 students,  For women it’s either online where the batches will be 20 </a:t>
          </a:r>
          <a:r>
            <a:rPr lang="en-IN" sz="1800" kern="1200">
              <a:solidFill>
                <a:srgbClr val="D9E3C6"/>
              </a:solidFill>
              <a:latin typeface="Gill Sans MT" panose="020B0502020104020203" pitchFamily="34" charset="0"/>
            </a:rPr>
            <a:t>to 25 </a:t>
          </a:r>
          <a:r>
            <a:rPr lang="en-IN" sz="1800" b="0" i="0" kern="1200">
              <a:solidFill>
                <a:srgbClr val="D9E3C6"/>
              </a:solidFill>
              <a:latin typeface="Gill Sans MT" panose="020B0502020104020203" pitchFamily="34" charset="0"/>
            </a:rPr>
            <a:t>participants</a:t>
          </a:r>
          <a:endParaRPr lang="en-US" sz="1800" kern="1200">
            <a:solidFill>
              <a:srgbClr val="D9E3C6"/>
            </a:solidFill>
            <a:latin typeface="Gill Sans MT" panose="020B0502020104020203" pitchFamily="34" charset="0"/>
          </a:endParaRPr>
        </a:p>
      </dsp:txBody>
      <dsp:txXfrm>
        <a:off x="3693635" y="404853"/>
        <a:ext cx="3357850" cy="2014710"/>
      </dsp:txXfrm>
    </dsp:sp>
    <dsp:sp modelId="{7D103809-BC3A-EA4B-8830-C6921F03C8C0}">
      <dsp:nvSpPr>
        <dsp:cNvPr id="0" name=""/>
        <dsp:cNvSpPr/>
      </dsp:nvSpPr>
      <dsp:spPr>
        <a:xfrm>
          <a:off x="7387271" y="404853"/>
          <a:ext cx="3357850" cy="201471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a:solidFill>
                <a:srgbClr val="D9E3C6"/>
              </a:solidFill>
              <a:latin typeface="Gill Sans MT" panose="020B0502020104020203" pitchFamily="34" charset="0"/>
            </a:rPr>
            <a:t>Economics of scale - </a:t>
          </a:r>
          <a:r>
            <a:rPr lang="en-IN" sz="1800" b="1" i="0" kern="1200">
              <a:solidFill>
                <a:srgbClr val="D9E3C6"/>
              </a:solidFill>
              <a:latin typeface="Gill Sans MT" panose="020B0502020104020203" pitchFamily="34" charset="0"/>
            </a:rPr>
            <a:t>While 1.3 billion Indians live in the country, only 27 %</a:t>
          </a:r>
          <a:r>
            <a:rPr lang="en-IN" sz="1800" b="0" i="0" kern="1200">
              <a:solidFill>
                <a:srgbClr val="D9E3C6"/>
              </a:solidFill>
              <a:latin typeface="Gill Sans MT" panose="020B0502020104020203" pitchFamily="34" charset="0"/>
            </a:rPr>
            <a:t> of them understand and participate in the markets and </a:t>
          </a:r>
          <a:r>
            <a:rPr lang="en-IN" sz="1800" b="1" i="0" kern="1200">
              <a:solidFill>
                <a:srgbClr val="D9E3C6"/>
              </a:solidFill>
              <a:latin typeface="Gill Sans MT" panose="020B0502020104020203" pitchFamily="34" charset="0"/>
            </a:rPr>
            <a:t>70% or more  are illiterate about financial concepts</a:t>
          </a:r>
          <a:r>
            <a:rPr lang="en-IN" sz="1800" b="0" i="0" kern="1200">
              <a:solidFill>
                <a:srgbClr val="D9E3C6"/>
              </a:solidFill>
              <a:latin typeface="Gill Sans MT" panose="020B0502020104020203" pitchFamily="34" charset="0"/>
            </a:rPr>
            <a:t> (IBEF, 2022) logo added</a:t>
          </a:r>
          <a:endParaRPr lang="en-US" sz="1800" kern="1200">
            <a:solidFill>
              <a:srgbClr val="D9E3C6"/>
            </a:solidFill>
            <a:latin typeface="Gill Sans MT" panose="020B0502020104020203" pitchFamily="34" charset="0"/>
          </a:endParaRPr>
        </a:p>
      </dsp:txBody>
      <dsp:txXfrm>
        <a:off x="7387271" y="404853"/>
        <a:ext cx="3357850" cy="2014710"/>
      </dsp:txXfrm>
    </dsp:sp>
    <dsp:sp modelId="{9DCDF87F-0AE5-AA42-8760-A6DC12AC15C1}">
      <dsp:nvSpPr>
        <dsp:cNvPr id="0" name=""/>
        <dsp:cNvSpPr/>
      </dsp:nvSpPr>
      <dsp:spPr>
        <a:xfrm>
          <a:off x="0" y="2755349"/>
          <a:ext cx="3357850" cy="201471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0" i="0" kern="1200">
              <a:solidFill>
                <a:srgbClr val="D9E3C6"/>
              </a:solidFill>
              <a:latin typeface="Gill Sans MT" panose="020B0502020104020203" pitchFamily="34" charset="0"/>
            </a:rPr>
            <a:t>Price sensitivity- Low (new education policy makes its compulsory)</a:t>
          </a:r>
          <a:endParaRPr lang="en-US" sz="2000" kern="1200">
            <a:solidFill>
              <a:srgbClr val="D9E3C6"/>
            </a:solidFill>
            <a:latin typeface="Gill Sans MT" panose="020B0502020104020203" pitchFamily="34" charset="0"/>
          </a:endParaRPr>
        </a:p>
      </dsp:txBody>
      <dsp:txXfrm>
        <a:off x="0" y="2755349"/>
        <a:ext cx="3357850" cy="2014710"/>
      </dsp:txXfrm>
    </dsp:sp>
    <dsp:sp modelId="{A44A43B6-1154-E64A-B69F-53F3FD4B5857}">
      <dsp:nvSpPr>
        <dsp:cNvPr id="0" name=""/>
        <dsp:cNvSpPr/>
      </dsp:nvSpPr>
      <dsp:spPr>
        <a:xfrm>
          <a:off x="3693635" y="2755349"/>
          <a:ext cx="3357850" cy="201471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0" i="0" kern="1200">
              <a:solidFill>
                <a:srgbClr val="D9E3C6"/>
              </a:solidFill>
              <a:latin typeface="Gill Sans MT" panose="020B0502020104020203" pitchFamily="34" charset="0"/>
            </a:rPr>
            <a:t>Ability to substitute - yes </a:t>
          </a:r>
          <a:endParaRPr lang="en-US" sz="2400" kern="1200">
            <a:solidFill>
              <a:srgbClr val="D9E3C6"/>
            </a:solidFill>
            <a:latin typeface="Gill Sans MT" panose="020B0502020104020203" pitchFamily="34" charset="0"/>
          </a:endParaRPr>
        </a:p>
      </dsp:txBody>
      <dsp:txXfrm>
        <a:off x="3693635" y="2755349"/>
        <a:ext cx="3357850" cy="2014710"/>
      </dsp:txXfrm>
    </dsp:sp>
    <dsp:sp modelId="{D57A32E9-8327-4F41-A79F-F7A61E1893B3}">
      <dsp:nvSpPr>
        <dsp:cNvPr id="0" name=""/>
        <dsp:cNvSpPr/>
      </dsp:nvSpPr>
      <dsp:spPr>
        <a:xfrm>
          <a:off x="7387271" y="2755349"/>
          <a:ext cx="3357850" cy="201471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0" i="0" kern="1200">
              <a:solidFill>
                <a:srgbClr val="D9E3C6"/>
              </a:solidFill>
              <a:latin typeface="Gill Sans MT" panose="020B0502020104020203" pitchFamily="34" charset="0"/>
            </a:rPr>
            <a:t>Cost of change - Money wise expensive, effort wise expensive as well</a:t>
          </a:r>
          <a:endParaRPr lang="en-US" sz="2000" kern="1200">
            <a:solidFill>
              <a:srgbClr val="D9E3C6"/>
            </a:solidFill>
            <a:latin typeface="Gill Sans MT" panose="020B0502020104020203" pitchFamily="34" charset="0"/>
          </a:endParaRPr>
        </a:p>
      </dsp:txBody>
      <dsp:txXfrm>
        <a:off x="7387271" y="2755349"/>
        <a:ext cx="3357850" cy="201471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A2F243-C51B-42C7-9F0F-A73E00EB917D}" type="datetimeFigureOut">
              <a:rPr lang="en-US" smtClean="0"/>
              <a:t>4/2/2023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8E3782-65BE-4813-ACB0-DED1930A5360}" type="slidenum">
              <a:rPr lang="en-US" smtClean="0"/>
              <a:t>‹#›</a:t>
            </a:fld>
            <a:endParaRPr lang="en-US"/>
          </a:p>
        </p:txBody>
      </p:sp>
    </p:spTree>
    <p:extLst>
      <p:ext uri="{BB962C8B-B14F-4D97-AF65-F5344CB8AC3E}">
        <p14:creationId xmlns:p14="http://schemas.microsoft.com/office/powerpoint/2010/main" val="4230698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8E3782-65BE-4813-ACB0-DED1930A5360}" type="slidenum">
              <a:rPr lang="en-US" smtClean="0"/>
              <a:t>1</a:t>
            </a:fld>
            <a:endParaRPr lang="en-US"/>
          </a:p>
        </p:txBody>
      </p:sp>
    </p:spTree>
    <p:extLst>
      <p:ext uri="{BB962C8B-B14F-4D97-AF65-F5344CB8AC3E}">
        <p14:creationId xmlns:p14="http://schemas.microsoft.com/office/powerpoint/2010/main" val="64309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8E3782-65BE-4813-ACB0-DED1930A5360}" type="slidenum">
              <a:rPr lang="en-US" smtClean="0"/>
              <a:t>19</a:t>
            </a:fld>
            <a:endParaRPr lang="en-US"/>
          </a:p>
        </p:txBody>
      </p:sp>
    </p:spTree>
    <p:extLst>
      <p:ext uri="{BB962C8B-B14F-4D97-AF65-F5344CB8AC3E}">
        <p14:creationId xmlns:p14="http://schemas.microsoft.com/office/powerpoint/2010/main" val="858615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000"/>
              </a:spcAft>
            </a:pPr>
            <a:r>
              <a:rPr lang="en-US" dirty="0"/>
              <a:t>Political: </a:t>
            </a:r>
            <a:r>
              <a:rPr lang="en-US" sz="1800" b="0" i="0" u="none" strike="noStrike" dirty="0">
                <a:solidFill>
                  <a:srgbClr val="000000"/>
                </a:solidFill>
                <a:effectLst/>
                <a:latin typeface="Arial" panose="020B0604020202020204" pitchFamily="34" charset="0"/>
              </a:rPr>
              <a:t>Brexit: The UK's departure from the European Union results in changes to trade and import regulations that could impact The Body Shop's supply chain and operations.</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shift business operations to Germany. </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Decline in the ethical standard of cosmetics as a result of Brexit would attract new customers to TBS as the company continues to comply with the EU standard of product quality and consumer safety</a:t>
            </a:r>
            <a:endParaRPr lang="en-US" b="0" dirty="0">
              <a:effectLst/>
            </a:endParaRPr>
          </a:p>
          <a:p>
            <a:pPr rtl="0">
              <a:spcBef>
                <a:spcPts val="1200"/>
              </a:spcBef>
              <a:spcAft>
                <a:spcPts val="1000"/>
              </a:spcAft>
            </a:pPr>
            <a:r>
              <a:rPr lang="en-US" sz="1800" b="0" i="0" u="none" strike="noStrike" dirty="0">
                <a:solidFill>
                  <a:srgbClr val="000000"/>
                </a:solidFill>
                <a:effectLst/>
                <a:latin typeface="Arial" panose="020B0604020202020204" pitchFamily="34" charset="0"/>
              </a:rPr>
              <a:t>Government regulations: The UK government has implemented several regulations in the cosmetics industry, including packaging and labeling requirements, which could impact the Body Shop's operations.</a:t>
            </a:r>
            <a:endParaRPr lang="en-US" b="0" dirty="0">
              <a:effectLst/>
            </a:endParaRPr>
          </a:p>
          <a:p>
            <a:pPr rtl="0">
              <a:spcBef>
                <a:spcPts val="1200"/>
              </a:spcBef>
              <a:spcAft>
                <a:spcPts val="1000"/>
              </a:spcAft>
            </a:pPr>
            <a:r>
              <a:rPr lang="en-US" sz="1800" b="0" i="0" u="none" strike="noStrike" dirty="0">
                <a:solidFill>
                  <a:srgbClr val="000000"/>
                </a:solidFill>
                <a:effectLst/>
                <a:latin typeface="Arial" panose="020B0604020202020204" pitchFamily="34" charset="0"/>
              </a:rPr>
              <a:t>Ukraine war: stopped dealing with Russia and supported the war effort by allocating 700K pound </a:t>
            </a:r>
            <a:endParaRPr lang="en-US" b="0" dirty="0">
              <a:effectLst/>
            </a:endParaRPr>
          </a:p>
          <a:p>
            <a:pPr rtl="0">
              <a:spcBef>
                <a:spcPts val="1200"/>
              </a:spcBef>
              <a:spcAft>
                <a:spcPts val="1000"/>
              </a:spcAft>
            </a:pPr>
            <a:br>
              <a:rPr lang="en-US" dirty="0"/>
            </a:br>
            <a:r>
              <a:rPr lang="en-US" dirty="0"/>
              <a:t>Economic: </a:t>
            </a:r>
            <a:r>
              <a:rPr lang="en-US" sz="1800" b="0" i="0" u="none" strike="noStrike" dirty="0">
                <a:solidFill>
                  <a:srgbClr val="000000"/>
                </a:solidFill>
                <a:effectLst/>
                <a:latin typeface="Arial" panose="020B0604020202020204" pitchFamily="34" charset="0"/>
              </a:rPr>
              <a:t>Inflation:  affected consumer behavior. Inflation rates can affect consumer spending and purchasing power, which could impact The Body Shop's sales.</a:t>
            </a:r>
            <a:endParaRPr lang="en-US" b="0" dirty="0">
              <a:effectLst/>
            </a:endParaRPr>
          </a:p>
          <a:p>
            <a:pPr rtl="0">
              <a:spcBef>
                <a:spcPts val="1200"/>
              </a:spcBef>
              <a:spcAft>
                <a:spcPts val="1000"/>
              </a:spcAft>
            </a:pPr>
            <a:r>
              <a:rPr lang="en-US" sz="1800" b="0" i="0" u="none" strike="noStrike" dirty="0">
                <a:solidFill>
                  <a:srgbClr val="000000"/>
                </a:solidFill>
                <a:effectLst/>
                <a:latin typeface="Arial" panose="020B0604020202020204" pitchFamily="34" charset="0"/>
              </a:rPr>
              <a:t>Economic growth: The UK's economic growth can impact consumer confidence, which in turn affects sales.</a:t>
            </a:r>
            <a:endParaRPr lang="en-US" b="0" dirty="0">
              <a:effectLst/>
            </a:endParaRPr>
          </a:p>
          <a:p>
            <a:pPr rtl="0">
              <a:spcBef>
                <a:spcPts val="1200"/>
              </a:spcBef>
              <a:spcAft>
                <a:spcPts val="1000"/>
              </a:spcAft>
            </a:pPr>
            <a:r>
              <a:rPr lang="en-US" sz="1800" b="0" i="0" u="none" strike="noStrike" dirty="0">
                <a:solidFill>
                  <a:srgbClr val="000000"/>
                </a:solidFill>
                <a:effectLst/>
                <a:latin typeface="Arial" panose="020B0604020202020204" pitchFamily="34" charset="0"/>
              </a:rPr>
              <a:t>Increased cost of managing the supply chain operations due to the Ukrainian war, they managed by extending donations and support to the victims of the crisis</a:t>
            </a:r>
            <a:endParaRPr lang="en-US" b="0" dirty="0">
              <a:effectLst/>
            </a:endParaRPr>
          </a:p>
          <a:p>
            <a:pPr rtl="0">
              <a:spcBef>
                <a:spcPts val="1200"/>
              </a:spcBef>
              <a:spcAft>
                <a:spcPts val="1000"/>
              </a:spcAft>
            </a:pPr>
            <a:r>
              <a:rPr lang="en-US" sz="1800" b="0" i="0" u="none" strike="noStrike" dirty="0">
                <a:solidFill>
                  <a:srgbClr val="000000"/>
                </a:solidFill>
                <a:effectLst/>
                <a:latin typeface="Arial" panose="020B0604020202020204" pitchFamily="34" charset="0"/>
              </a:rPr>
              <a:t>The exchange rate plays an important role for multinational companies that have suppliers all around the world. The revenues the company generates in stores outside the euro zone need to be exchanged for euro and the many communities that supply ingredients for the cosmetics are paid in their national currency. Consequently, the exchange rate has a great influence on the company's revenues.</a:t>
            </a:r>
            <a:endParaRPr lang="en-US" b="0" dirty="0">
              <a:effectLst/>
            </a:endParaRPr>
          </a:p>
          <a:p>
            <a:pPr rtl="0">
              <a:spcBef>
                <a:spcPts val="1200"/>
              </a:spcBef>
              <a:spcAft>
                <a:spcPts val="1000"/>
              </a:spcAft>
            </a:pPr>
            <a:br>
              <a:rPr lang="en-US" dirty="0"/>
            </a:br>
            <a:r>
              <a:rPr lang="en-US" dirty="0"/>
              <a:t>Social: </a:t>
            </a:r>
            <a:r>
              <a:rPr lang="en-US" sz="1800" b="0" i="0" u="none" strike="noStrike" dirty="0">
                <a:solidFill>
                  <a:srgbClr val="000000"/>
                </a:solidFill>
                <a:effectLst/>
                <a:latin typeface="Arial" panose="020B0604020202020204" pitchFamily="34" charset="0"/>
              </a:rPr>
              <a:t>Growing demand for ethical and sustainable products: The Body Shop has always been committed to ethical and sustainable practices, and this trend in consumer preferences could benefit the company. </a:t>
            </a:r>
            <a:endParaRPr lang="en-US" b="0" dirty="0">
              <a:effectLst/>
            </a:endParaRPr>
          </a:p>
          <a:p>
            <a:pPr rtl="0">
              <a:spcBef>
                <a:spcPts val="1200"/>
              </a:spcBef>
              <a:spcAft>
                <a:spcPts val="1000"/>
              </a:spcAft>
            </a:pPr>
            <a:r>
              <a:rPr lang="en-US" sz="1800" b="0" i="0" u="none" strike="noStrike" dirty="0">
                <a:solidFill>
                  <a:srgbClr val="000000"/>
                </a:solidFill>
                <a:effectLst/>
                <a:latin typeface="Arial" panose="020B0604020202020204" pitchFamily="34" charset="0"/>
              </a:rPr>
              <a:t>Health and wellness trends: Consumers are increasingly concerned about the health effects of the products they use, which could impact the Body Shop's product development and marketing strategies.</a:t>
            </a:r>
          </a:p>
          <a:p>
            <a:pPr rtl="0">
              <a:spcBef>
                <a:spcPts val="1200"/>
              </a:spcBef>
              <a:spcAft>
                <a:spcPts val="1000"/>
              </a:spcAft>
            </a:pPr>
            <a:r>
              <a:rPr lang="en-US" sz="1800" b="0" i="0" u="none" strike="noStrike" dirty="0">
                <a:solidFill>
                  <a:srgbClr val="000000"/>
                </a:solidFill>
                <a:effectLst/>
                <a:latin typeface="Arial" panose="020B0604020202020204" pitchFamily="34" charset="0"/>
              </a:rPr>
              <a:t>Works on loyalty by having loyalty programs</a:t>
            </a:r>
            <a:endParaRPr lang="en-US" b="0" dirty="0">
              <a:effectLst/>
            </a:endParaRPr>
          </a:p>
          <a:p>
            <a:pPr rtl="0">
              <a:spcBef>
                <a:spcPts val="1200"/>
              </a:spcBef>
              <a:spcAft>
                <a:spcPts val="1000"/>
              </a:spcAft>
            </a:pPr>
            <a:r>
              <a:rPr lang="en-US" sz="1800" b="0" i="0" u="none" strike="noStrike" dirty="0">
                <a:solidFill>
                  <a:srgbClr val="000000"/>
                </a:solidFill>
                <a:effectLst/>
                <a:latin typeface="Arial" panose="020B0604020202020204" pitchFamily="34" charset="0"/>
              </a:rPr>
              <a:t>hemp range products while legal, due to people's perceptions they stopped selling it in India except in big cities as people couldn’t accept buying hemp products</a:t>
            </a:r>
            <a:endParaRPr lang="en-US" dirty="0"/>
          </a:p>
          <a:p>
            <a:endParaRPr lang="en-US" dirty="0"/>
          </a:p>
        </p:txBody>
      </p:sp>
      <p:sp>
        <p:nvSpPr>
          <p:cNvPr id="4" name="Slide Number Placeholder 3"/>
          <p:cNvSpPr>
            <a:spLocks noGrp="1"/>
          </p:cNvSpPr>
          <p:nvPr>
            <p:ph type="sldNum" sz="quarter" idx="5"/>
          </p:nvPr>
        </p:nvSpPr>
        <p:spPr/>
        <p:txBody>
          <a:bodyPr/>
          <a:lstStyle/>
          <a:p>
            <a:fld id="{358E3782-65BE-4813-ACB0-DED1930A5360}" type="slidenum">
              <a:rPr lang="en-US" smtClean="0"/>
              <a:t>5</a:t>
            </a:fld>
            <a:endParaRPr lang="en-US"/>
          </a:p>
        </p:txBody>
      </p:sp>
    </p:spTree>
    <p:extLst>
      <p:ext uri="{BB962C8B-B14F-4D97-AF65-F5344CB8AC3E}">
        <p14:creationId xmlns:p14="http://schemas.microsoft.com/office/powerpoint/2010/main" val="237513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000"/>
              </a:spcAft>
            </a:pPr>
            <a:r>
              <a:rPr lang="en-US" dirty="0"/>
              <a:t>Technological: </a:t>
            </a:r>
            <a:r>
              <a:rPr lang="en-US" sz="1800" b="0" i="0" u="none" strike="noStrike" dirty="0">
                <a:solidFill>
                  <a:srgbClr val="000000"/>
                </a:solidFill>
                <a:effectLst/>
                <a:latin typeface="Arial" panose="020B0604020202020204" pitchFamily="34" charset="0"/>
              </a:rPr>
              <a:t>E-commerce: The rise of e-commerce has changed the way consumers shop, and The Body Shop needs to keep up with this trend by investing in online sales channels.</a:t>
            </a:r>
            <a:endParaRPr lang="en-US" b="0" dirty="0">
              <a:effectLst/>
            </a:endParaRPr>
          </a:p>
          <a:p>
            <a:pPr rtl="0">
              <a:spcBef>
                <a:spcPts val="1200"/>
              </a:spcBef>
              <a:spcAft>
                <a:spcPts val="1000"/>
              </a:spcAft>
            </a:pPr>
            <a:r>
              <a:rPr lang="en-US" sz="1800" b="0" i="0" u="none" strike="noStrike" dirty="0">
                <a:solidFill>
                  <a:srgbClr val="000000"/>
                </a:solidFill>
                <a:effectLst/>
                <a:latin typeface="Arial" panose="020B0604020202020204" pitchFamily="34" charset="0"/>
              </a:rPr>
              <a:t>Use of social media: Social media is a powerful tool for marketing and customer engagement, and The Body Shop needs to use it effectively to reach out to customers.</a:t>
            </a:r>
            <a:endParaRPr lang="en-US" b="0" dirty="0">
              <a:effectLst/>
            </a:endParaRPr>
          </a:p>
          <a:p>
            <a:pPr rtl="0">
              <a:spcBef>
                <a:spcPts val="1200"/>
              </a:spcBef>
              <a:spcAft>
                <a:spcPts val="1000"/>
              </a:spcAft>
            </a:pPr>
            <a:r>
              <a:rPr lang="en-US" sz="1800" b="0" i="0" u="none" strike="noStrike" dirty="0">
                <a:solidFill>
                  <a:srgbClr val="000000"/>
                </a:solidFill>
                <a:effectLst/>
                <a:latin typeface="Arial" panose="020B0604020202020204" pitchFamily="34" charset="0"/>
              </a:rPr>
              <a:t>Rise in popularity of product personalization and the use of AI-software that tailors beauty recommendations for every individual, would reduce brand loyalty as the perceived risk of trying new skincare products decreases</a:t>
            </a:r>
            <a:endParaRPr lang="en-US" b="0" dirty="0">
              <a:effectLst/>
            </a:endParaRPr>
          </a:p>
          <a:p>
            <a:pPr rtl="0">
              <a:spcBef>
                <a:spcPts val="1200"/>
              </a:spcBef>
              <a:spcAft>
                <a:spcPts val="1000"/>
              </a:spcAft>
            </a:pPr>
            <a:br>
              <a:rPr lang="en-US" dirty="0"/>
            </a:br>
            <a:r>
              <a:rPr lang="en-US" dirty="0"/>
              <a:t>Legal: </a:t>
            </a:r>
            <a:r>
              <a:rPr lang="en-US" sz="1800" b="0" i="0" u="none" strike="noStrike" dirty="0">
                <a:solidFill>
                  <a:srgbClr val="000000"/>
                </a:solidFill>
                <a:effectLst/>
                <a:latin typeface="Arial" panose="020B0604020202020204" pitchFamily="34" charset="0"/>
              </a:rPr>
              <a:t>Competition law: The Body Shop needs to comply with competition law in the UK, which can affect its pricing and promotional strategies.</a:t>
            </a:r>
            <a:endParaRPr lang="en-US" b="0" dirty="0">
              <a:effectLst/>
            </a:endParaRPr>
          </a:p>
          <a:p>
            <a:pPr rtl="0">
              <a:spcBef>
                <a:spcPts val="1200"/>
              </a:spcBef>
              <a:spcAft>
                <a:spcPts val="1000"/>
              </a:spcAft>
            </a:pPr>
            <a:r>
              <a:rPr lang="en-US" sz="1800" b="0" i="0" u="none" strike="noStrike" dirty="0">
                <a:solidFill>
                  <a:srgbClr val="000000"/>
                </a:solidFill>
                <a:effectLst/>
                <a:latin typeface="Arial" panose="020B0604020202020204" pitchFamily="34" charset="0"/>
              </a:rPr>
              <a:t>Employment law: The Body Shop needs to comply with employment laws in the UK, including minimum wage requirements and health and safety regulations. </a:t>
            </a:r>
            <a:endParaRPr lang="en-US" b="0" dirty="0">
              <a:effectLst/>
            </a:endParaRPr>
          </a:p>
          <a:p>
            <a:pPr rtl="0">
              <a:spcBef>
                <a:spcPts val="1200"/>
              </a:spcBef>
              <a:spcAft>
                <a:spcPts val="1000"/>
              </a:spcAft>
            </a:pPr>
            <a:r>
              <a:rPr lang="en-US" sz="1800" b="0" i="0" u="none" strike="noStrike" dirty="0">
                <a:solidFill>
                  <a:srgbClr val="000000"/>
                </a:solidFill>
                <a:effectLst/>
                <a:latin typeface="Arial" panose="020B0604020202020204" pitchFamily="34" charset="0"/>
              </a:rPr>
              <a:t> Adhering to taxation, trading, hiring practices. In the past they had to deal with a lawsuit in Austria (Nisse, 1999). </a:t>
            </a:r>
            <a:endParaRPr lang="en-US" b="0" dirty="0">
              <a:effectLst/>
            </a:endParaRPr>
          </a:p>
          <a:p>
            <a:pPr rtl="0">
              <a:spcBef>
                <a:spcPts val="1200"/>
              </a:spcBef>
              <a:spcAft>
                <a:spcPts val="1000"/>
              </a:spcAft>
            </a:pPr>
            <a:br>
              <a:rPr lang="en-US" dirty="0"/>
            </a:br>
            <a:r>
              <a:rPr lang="en-US" dirty="0"/>
              <a:t>Environmental: </a:t>
            </a:r>
            <a:r>
              <a:rPr lang="en-US" sz="1800" b="0" i="0" u="none" strike="noStrike" dirty="0">
                <a:solidFill>
                  <a:srgbClr val="000000"/>
                </a:solidFill>
                <a:effectLst/>
                <a:latin typeface="Arial" panose="020B0604020202020204" pitchFamily="34" charset="0"/>
              </a:rPr>
              <a:t>Climate change: The Body Shop is committed to reducing its environmental impact, and climate change could impact its supply chain and operations.</a:t>
            </a:r>
            <a:endParaRPr lang="en-US" b="0" dirty="0">
              <a:effectLst/>
            </a:endParaRPr>
          </a:p>
          <a:p>
            <a:pPr rtl="0">
              <a:spcBef>
                <a:spcPts val="1200"/>
              </a:spcBef>
              <a:spcAft>
                <a:spcPts val="1000"/>
              </a:spcAft>
            </a:pPr>
            <a:r>
              <a:rPr lang="en-US" sz="1800" b="0" i="0" u="none" strike="noStrike" dirty="0">
                <a:solidFill>
                  <a:srgbClr val="000000"/>
                </a:solidFill>
                <a:effectLst/>
                <a:latin typeface="Arial" panose="020B0604020202020204" pitchFamily="34" charset="0"/>
              </a:rPr>
              <a:t>Sustainable sourcing: The Body Shop needs to ensure that its products are sourced sustainably to meet the growing demand for eco-friendly products.</a:t>
            </a:r>
            <a:endParaRPr lang="en-US" b="0" dirty="0">
              <a:effectLst/>
            </a:endParaRPr>
          </a:p>
          <a:p>
            <a:pPr rtl="0">
              <a:spcBef>
                <a:spcPts val="1200"/>
              </a:spcBef>
              <a:spcAft>
                <a:spcPts val="1000"/>
              </a:spcAft>
            </a:pPr>
            <a:r>
              <a:rPr lang="en-US" sz="1800" b="0" i="0" u="none" strike="noStrike" dirty="0">
                <a:solidFill>
                  <a:srgbClr val="000000"/>
                </a:solidFill>
                <a:effectLst/>
                <a:latin typeface="Arial" panose="020B0604020202020204" pitchFamily="34" charset="0"/>
              </a:rPr>
              <a:t>Developed the goal of reducing the greenhouse gas emission to net zero by the end of 2030, indicating the focus on environment friendly business practices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358E3782-65BE-4813-ACB0-DED1930A5360}" type="slidenum">
              <a:rPr lang="en-US" smtClean="0"/>
              <a:t>6</a:t>
            </a:fld>
            <a:endParaRPr lang="en-US"/>
          </a:p>
        </p:txBody>
      </p:sp>
    </p:spTree>
    <p:extLst>
      <p:ext uri="{BB962C8B-B14F-4D97-AF65-F5344CB8AC3E}">
        <p14:creationId xmlns:p14="http://schemas.microsoft.com/office/powerpoint/2010/main" val="2749373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perfume capital of the world is not just a title. It is a lifestyle that has driven the 50,000 residents of Grasse since the 17th Century. The small town has optimal </a:t>
            </a:r>
            <a:r>
              <a:rPr lang="en-US" sz="1800" b="1" i="0" u="none" strike="noStrike" dirty="0">
                <a:solidFill>
                  <a:srgbClr val="000000"/>
                </a:solidFill>
                <a:effectLst/>
                <a:latin typeface="Arial" panose="020B0604020202020204" pitchFamily="34" charset="0"/>
              </a:rPr>
              <a:t>factors </a:t>
            </a:r>
            <a:r>
              <a:rPr lang="en-US" sz="1800" b="0" i="0" u="none" strike="noStrike" dirty="0">
                <a:solidFill>
                  <a:srgbClr val="000000"/>
                </a:solidFill>
                <a:effectLst/>
                <a:latin typeface="Arial" panose="020B0604020202020204" pitchFamily="34" charset="0"/>
              </a:rPr>
              <a:t>ranging from optimal weather conditions for farming perfume ingredients, including jasmine, rose, mimosa and orange blossom; to the fact that 20% of the residents of Grasse are actually employed in that exact sector. In fact, the art of perfume making is so much engrained in the French that they prefer to produce  perfumes from natural extracts with special methods and techniques handed down from generations of perfumers rather than relying on modern technology. In addition, the presence of perfume specialists called “Noses”, the name being self explanatory, make France the premier destination for sourcing materials, blending and creating exquisite smells, and solidifying its </a:t>
            </a:r>
            <a:r>
              <a:rPr lang="en-US" sz="1800" b="0" i="0" u="none" strike="noStrike" dirty="0" err="1">
                <a:solidFill>
                  <a:srgbClr val="000000"/>
                </a:solidFill>
                <a:effectLst/>
                <a:latin typeface="Arial" panose="020B0604020202020204" pitchFamily="34" charset="0"/>
              </a:rPr>
              <a:t>premiumness</a:t>
            </a:r>
            <a:r>
              <a:rPr lang="en-US" sz="1800" b="0" i="0" u="none" strike="noStrike" dirty="0">
                <a:solidFill>
                  <a:srgbClr val="000000"/>
                </a:solidFill>
                <a:effectLst/>
                <a:latin typeface="Arial" panose="020B0604020202020204" pitchFamily="34" charset="0"/>
              </a:rPr>
              <a:t> for all top perfume brands in the world.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Factor Conditions: </a:t>
            </a:r>
            <a:endParaRPr lang="en-US" b="0" dirty="0">
              <a:effectLst/>
            </a:endParaRP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Optimal weather for farming perfume ingredients</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Fabulous farms and farming techniques</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Presence of perfume experts (Noses and Generational perfumers)</a:t>
            </a:r>
          </a:p>
          <a:p>
            <a:endParaRPr lang="en-US" dirty="0"/>
          </a:p>
        </p:txBody>
      </p:sp>
      <p:sp>
        <p:nvSpPr>
          <p:cNvPr id="4" name="Slide Number Placeholder 3"/>
          <p:cNvSpPr>
            <a:spLocks noGrp="1"/>
          </p:cNvSpPr>
          <p:nvPr>
            <p:ph type="sldNum" sz="quarter" idx="5"/>
          </p:nvPr>
        </p:nvSpPr>
        <p:spPr/>
        <p:txBody>
          <a:bodyPr/>
          <a:lstStyle/>
          <a:p>
            <a:fld id="{358E3782-65BE-4813-ACB0-DED1930A5360}" type="slidenum">
              <a:rPr lang="en-US" smtClean="0"/>
              <a:t>9</a:t>
            </a:fld>
            <a:endParaRPr lang="en-US"/>
          </a:p>
        </p:txBody>
      </p:sp>
    </p:spTree>
    <p:extLst>
      <p:ext uri="{BB962C8B-B14F-4D97-AF65-F5344CB8AC3E}">
        <p14:creationId xmlns:p14="http://schemas.microsoft.com/office/powerpoint/2010/main" val="4180097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So what led to so many people accepting an industry and way of life in such massive scale? As we all know necessity is the mother of all inventions, and the town of Grasse felt a similar </a:t>
            </a:r>
            <a:r>
              <a:rPr lang="en-US" sz="1800" b="1" i="0" u="none" strike="noStrike" dirty="0">
                <a:solidFill>
                  <a:srgbClr val="000000"/>
                </a:solidFill>
                <a:effectLst/>
                <a:latin typeface="Arial" panose="020B0604020202020204" pitchFamily="34" charset="0"/>
              </a:rPr>
              <a:t>necessity </a:t>
            </a:r>
            <a:r>
              <a:rPr lang="en-US" sz="1800" b="0" i="0" u="none" strike="noStrike" dirty="0">
                <a:solidFill>
                  <a:srgbClr val="000000"/>
                </a:solidFill>
                <a:effectLst/>
                <a:latin typeface="Arial" panose="020B0604020202020204" pitchFamily="34" charset="0"/>
              </a:rPr>
              <a:t>for Fragrances at the turn of the 17th century. At that time, the area was famous for its leather industry, and as we all know dead animals are somewhat of a collateral damage when it comes to making leather. Long story short, the putrid smell and the horrific working conditions simply due to smell gave rise to the huge demand for perfumes and they have stuck to their guns ever since. But that was back in the days of yore. Nowadays, The French are known for their good taste and high fashion style so the various brands within the industry have had to work hard and innovate to meet the needs of such demanding customers. The high demand from the French gave rise to better and more world-class perfumes and as of today The women’s fragrance segment is projected to reach USD 37.2 billion by 2023, compared to USD 23.8 billion for the men’s fragrance segment. </a:t>
            </a:r>
            <a:endParaRPr lang="en-US" b="0" dirty="0">
              <a:effectLst/>
            </a:endParaRPr>
          </a:p>
          <a:p>
            <a:pPr rtl="0">
              <a:spcBef>
                <a:spcPts val="0"/>
              </a:spcBef>
              <a:spcAft>
                <a:spcPts val="0"/>
              </a:spcAft>
            </a:pP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Demand Conditions:</a:t>
            </a:r>
            <a:endParaRPr lang="en-US" b="0" dirty="0">
              <a:effectLst/>
            </a:endParaRP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Extreme smells due to leather industry</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Higher competition = better quality products (Early Saturation)</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Perfume usage by men and women alike</a:t>
            </a:r>
          </a:p>
          <a:p>
            <a:endParaRPr lang="en-US" dirty="0"/>
          </a:p>
        </p:txBody>
      </p:sp>
      <p:sp>
        <p:nvSpPr>
          <p:cNvPr id="4" name="Slide Number Placeholder 3"/>
          <p:cNvSpPr>
            <a:spLocks noGrp="1"/>
          </p:cNvSpPr>
          <p:nvPr>
            <p:ph type="sldNum" sz="quarter" idx="5"/>
          </p:nvPr>
        </p:nvSpPr>
        <p:spPr/>
        <p:txBody>
          <a:bodyPr/>
          <a:lstStyle/>
          <a:p>
            <a:fld id="{358E3782-65BE-4813-ACB0-DED1930A5360}" type="slidenum">
              <a:rPr lang="en-US" smtClean="0"/>
              <a:t>10</a:t>
            </a:fld>
            <a:endParaRPr lang="en-US"/>
          </a:p>
        </p:txBody>
      </p:sp>
    </p:spTree>
    <p:extLst>
      <p:ext uri="{BB962C8B-B14F-4D97-AF65-F5344CB8AC3E}">
        <p14:creationId xmlns:p14="http://schemas.microsoft.com/office/powerpoint/2010/main" val="3683726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200" b="0" i="0" u="none" strike="noStrike" dirty="0">
                <a:solidFill>
                  <a:srgbClr val="000000"/>
                </a:solidFill>
                <a:effectLst/>
                <a:latin typeface="Arial" panose="020B0604020202020204" pitchFamily="34" charset="0"/>
              </a:rPr>
              <a:t>The fashion and luxury goods industry is also a big reason for the fragrance industry to do so well. It has a direct turnover of </a:t>
            </a:r>
            <a:r>
              <a:rPr lang="en-US" sz="1200" b="1" i="0" u="none" strike="noStrike" dirty="0">
                <a:solidFill>
                  <a:srgbClr val="000000"/>
                </a:solidFill>
                <a:effectLst/>
                <a:latin typeface="Arial" panose="020B0604020202020204" pitchFamily="34" charset="0"/>
              </a:rPr>
              <a:t>€150 billion. </a:t>
            </a:r>
            <a:r>
              <a:rPr lang="en-US" sz="1200" b="0" i="0" u="none" strike="noStrike" dirty="0">
                <a:solidFill>
                  <a:srgbClr val="000000"/>
                </a:solidFill>
                <a:effectLst/>
                <a:latin typeface="Arial" panose="020B0604020202020204" pitchFamily="34" charset="0"/>
              </a:rPr>
              <a:t>The share of French GDP generated by fashion is 2.7% and there are 1 million jobs in the fashion industry. The high skilled workforce and the diversification done by the fashion brands to expand the perfume sector has directly supported the growth of the luxury status of perfumes in France too. With everything from the flowers and the craftsmanship to the presence of a luxury and high fashion driven economy, everything has worked out in favor of the Perfume industry in France. </a:t>
            </a:r>
            <a:endParaRPr lang="en-US" b="0" dirty="0">
              <a:effectLst/>
            </a:endParaRPr>
          </a:p>
          <a:p>
            <a:pPr rtl="0">
              <a:spcBef>
                <a:spcPts val="0"/>
              </a:spcBef>
              <a:spcAft>
                <a:spcPts val="0"/>
              </a:spcAft>
            </a:pPr>
            <a:br>
              <a:rPr lang="en-US" b="0" dirty="0">
                <a:effectLst/>
              </a:rPr>
            </a:br>
            <a:br>
              <a:rPr lang="en-US" b="0" dirty="0">
                <a:effectLst/>
              </a:rPr>
            </a:br>
            <a:r>
              <a:rPr lang="en-US" sz="1200" b="0" i="0" u="none" strike="noStrike" dirty="0">
                <a:solidFill>
                  <a:srgbClr val="000000"/>
                </a:solidFill>
                <a:effectLst/>
                <a:latin typeface="Arial" panose="020B0604020202020204" pitchFamily="34" charset="0"/>
              </a:rPr>
              <a:t>Related and Supporting Industry:</a:t>
            </a:r>
            <a:endParaRPr lang="en-US" b="0" dirty="0">
              <a:effectLst/>
            </a:endParaRPr>
          </a:p>
          <a:p>
            <a:pPr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Fashion and luxury good industry</a:t>
            </a:r>
          </a:p>
          <a:p>
            <a:pPr marL="742950" lvl="1" indent="-285750" rtl="0" fontAlgn="base">
              <a:spcBef>
                <a:spcPts val="0"/>
              </a:spcBef>
              <a:spcAft>
                <a:spcPts val="0"/>
              </a:spcAft>
              <a:buFont typeface="+mj-lt"/>
              <a:buAutoNum type="arabicPeriod"/>
            </a:pPr>
            <a:r>
              <a:rPr lang="en-US" sz="1200" b="1" i="0" u="none" strike="noStrike" dirty="0">
                <a:solidFill>
                  <a:srgbClr val="000000"/>
                </a:solidFill>
                <a:effectLst/>
                <a:latin typeface="Arial" panose="020B0604020202020204" pitchFamily="34" charset="0"/>
              </a:rPr>
              <a:t>€150 billion</a:t>
            </a:r>
            <a:endParaRPr lang="en-US" sz="1200" b="0"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2.7% of the French GDP</a:t>
            </a:r>
          </a:p>
          <a:p>
            <a:pPr marL="742950" lvl="1" indent="-28575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1 million specialized jobs</a:t>
            </a:r>
          </a:p>
          <a:p>
            <a:endParaRPr lang="en-US" dirty="0"/>
          </a:p>
        </p:txBody>
      </p:sp>
      <p:sp>
        <p:nvSpPr>
          <p:cNvPr id="4" name="Slide Number Placeholder 3"/>
          <p:cNvSpPr>
            <a:spLocks noGrp="1"/>
          </p:cNvSpPr>
          <p:nvPr>
            <p:ph type="sldNum" sz="quarter" idx="5"/>
          </p:nvPr>
        </p:nvSpPr>
        <p:spPr/>
        <p:txBody>
          <a:bodyPr/>
          <a:lstStyle/>
          <a:p>
            <a:fld id="{358E3782-65BE-4813-ACB0-DED1930A5360}" type="slidenum">
              <a:rPr lang="en-US" smtClean="0"/>
              <a:t>11</a:t>
            </a:fld>
            <a:endParaRPr lang="en-US"/>
          </a:p>
        </p:txBody>
      </p:sp>
    </p:spTree>
    <p:extLst>
      <p:ext uri="{BB962C8B-B14F-4D97-AF65-F5344CB8AC3E}">
        <p14:creationId xmlns:p14="http://schemas.microsoft.com/office/powerpoint/2010/main" val="425508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Even the French Royalty has had a say when it comes to solidifying the image of France as a hub for everything luxurious. King Louis XIV, the country’s most fashionable royalty recognized the importance of luxury goods to the national economy. Under his leadership, the country developed a </a:t>
            </a:r>
            <a:r>
              <a:rPr lang="en-US" sz="1800" b="1" i="0" u="none" strike="noStrike" dirty="0">
                <a:solidFill>
                  <a:srgbClr val="000000"/>
                </a:solidFill>
                <a:effectLst/>
                <a:latin typeface="Arial" panose="020B0604020202020204" pitchFamily="34" charset="0"/>
              </a:rPr>
              <a:t>powerful textile industry</a:t>
            </a:r>
            <a:r>
              <a:rPr lang="en-US" sz="1800" b="0" i="0" u="none" strike="noStrike" dirty="0">
                <a:solidFill>
                  <a:srgbClr val="000000"/>
                </a:solidFill>
                <a:effectLst/>
                <a:latin typeface="Arial" panose="020B0604020202020204" pitchFamily="34" charset="0"/>
              </a:rPr>
              <a:t> which in turn boosted trading and the country’s infrastructure. Not to mention the conditions that we mentioned in the beginning which led to the perfume also followed a similar route with the goal of being the premier destination for all things aromatic. There’s also intense competition among high fashion French brands such as Chanel, Dior, Guerlain, Chloe, Thierry Mugler, Yves Saint Laurent, and </a:t>
            </a:r>
            <a:r>
              <a:rPr lang="en-US" sz="1800" b="0" i="0" u="none" strike="noStrike" dirty="0" err="1">
                <a:solidFill>
                  <a:srgbClr val="000000"/>
                </a:solidFill>
                <a:effectLst/>
                <a:latin typeface="Arial" panose="020B0604020202020204" pitchFamily="34" charset="0"/>
              </a:rPr>
              <a:t>Lancome</a:t>
            </a:r>
            <a:r>
              <a:rPr lang="en-US" sz="1800" b="0" i="0" u="none" strike="noStrike" dirty="0">
                <a:solidFill>
                  <a:srgbClr val="000000"/>
                </a:solidFill>
                <a:effectLst/>
                <a:latin typeface="Arial" panose="020B0604020202020204" pitchFamily="34" charset="0"/>
              </a:rPr>
              <a:t> come from France for the market share.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Firm Strategy, Structure and Rivalry</a:t>
            </a:r>
            <a:endParaRPr lang="en-US" b="0" dirty="0">
              <a:effectLst/>
            </a:endParaRP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Steady focus since the Age of Enlightenment</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Bourgeoisie and Cultured Nuances</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Goal to be luxury oriented</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High Competition among French Brands</a:t>
            </a:r>
          </a:p>
        </p:txBody>
      </p:sp>
      <p:sp>
        <p:nvSpPr>
          <p:cNvPr id="4" name="Slide Number Placeholder 3"/>
          <p:cNvSpPr>
            <a:spLocks noGrp="1"/>
          </p:cNvSpPr>
          <p:nvPr>
            <p:ph type="sldNum" sz="quarter" idx="5"/>
          </p:nvPr>
        </p:nvSpPr>
        <p:spPr/>
        <p:txBody>
          <a:bodyPr/>
          <a:lstStyle/>
          <a:p>
            <a:fld id="{358E3782-65BE-4813-ACB0-DED1930A5360}" type="slidenum">
              <a:rPr lang="en-US" smtClean="0"/>
              <a:t>12</a:t>
            </a:fld>
            <a:endParaRPr lang="en-US"/>
          </a:p>
        </p:txBody>
      </p:sp>
    </p:spTree>
    <p:extLst>
      <p:ext uri="{BB962C8B-B14F-4D97-AF65-F5344CB8AC3E}">
        <p14:creationId xmlns:p14="http://schemas.microsoft.com/office/powerpoint/2010/main" val="2293226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rPr>
              <a:t>Therefore, as we can see, in a series of very fortunate events, France has come out as the Perfume Capital of the world. We can see the Porter’s Diamond in play throughout this rise and with the changing society and demands, the industry continues to evolve and adapt. It will be interesting to see how the French handle the changing climate conditions and the ever so changing EU regulations that currently force France to have the most stringent regulations and product safety requirements in the world and still retain their spot at the top.</a:t>
            </a:r>
            <a:endParaRPr lang="en-US" sz="1200" b="0" dirty="0">
              <a:effectLst/>
            </a:endParaRPr>
          </a:p>
          <a:p>
            <a:endParaRPr lang="en-US" dirty="0"/>
          </a:p>
        </p:txBody>
      </p:sp>
      <p:sp>
        <p:nvSpPr>
          <p:cNvPr id="4" name="Slide Number Placeholder 3"/>
          <p:cNvSpPr>
            <a:spLocks noGrp="1"/>
          </p:cNvSpPr>
          <p:nvPr>
            <p:ph type="sldNum" sz="quarter" idx="5"/>
          </p:nvPr>
        </p:nvSpPr>
        <p:spPr/>
        <p:txBody>
          <a:bodyPr/>
          <a:lstStyle/>
          <a:p>
            <a:fld id="{358E3782-65BE-4813-ACB0-DED1930A5360}" type="slidenum">
              <a:rPr lang="en-US" smtClean="0"/>
              <a:t>13</a:t>
            </a:fld>
            <a:endParaRPr lang="en-US"/>
          </a:p>
        </p:txBody>
      </p:sp>
    </p:spTree>
    <p:extLst>
      <p:ext uri="{BB962C8B-B14F-4D97-AF65-F5344CB8AC3E}">
        <p14:creationId xmlns:p14="http://schemas.microsoft.com/office/powerpoint/2010/main" val="2317117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High because at the end people will still invest with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Medium Financial Planning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Medium Cashbacks</a:t>
            </a:r>
          </a:p>
          <a:p>
            <a:endParaRPr lang="en-US" dirty="0"/>
          </a:p>
        </p:txBody>
      </p:sp>
      <p:sp>
        <p:nvSpPr>
          <p:cNvPr id="4" name="Slide Number Placeholder 3"/>
          <p:cNvSpPr>
            <a:spLocks noGrp="1"/>
          </p:cNvSpPr>
          <p:nvPr>
            <p:ph type="sldNum" sz="quarter" idx="5"/>
          </p:nvPr>
        </p:nvSpPr>
        <p:spPr/>
        <p:txBody>
          <a:bodyPr/>
          <a:lstStyle/>
          <a:p>
            <a:fld id="{358E3782-65BE-4813-ACB0-DED1930A5360}" type="slidenum">
              <a:rPr lang="en-US" smtClean="0"/>
              <a:t>18</a:t>
            </a:fld>
            <a:endParaRPr lang="en-US"/>
          </a:p>
        </p:txBody>
      </p:sp>
    </p:spTree>
    <p:extLst>
      <p:ext uri="{BB962C8B-B14F-4D97-AF65-F5344CB8AC3E}">
        <p14:creationId xmlns:p14="http://schemas.microsoft.com/office/powerpoint/2010/main" val="3873686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5D1BC-1B44-B8C7-98AF-2AF53E7389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A85DF2-DB54-30CF-5B17-95D952B0B3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D76B8F-F68C-9845-6E8A-0086A8C551A1}"/>
              </a:ext>
            </a:extLst>
          </p:cNvPr>
          <p:cNvSpPr>
            <a:spLocks noGrp="1"/>
          </p:cNvSpPr>
          <p:nvPr>
            <p:ph type="dt" sz="half" idx="10"/>
          </p:nvPr>
        </p:nvSpPr>
        <p:spPr/>
        <p:txBody>
          <a:bodyPr/>
          <a:lstStyle/>
          <a:p>
            <a:fld id="{46F33878-A7D2-420D-ABCC-FF8F9F14CC74}" type="datetimeFigureOut">
              <a:rPr lang="en-US" smtClean="0"/>
              <a:t>4/2/2023</a:t>
            </a:fld>
            <a:endParaRPr lang="en-US"/>
          </a:p>
        </p:txBody>
      </p:sp>
      <p:sp>
        <p:nvSpPr>
          <p:cNvPr id="5" name="Footer Placeholder 4">
            <a:extLst>
              <a:ext uri="{FF2B5EF4-FFF2-40B4-BE49-F238E27FC236}">
                <a16:creationId xmlns:a16="http://schemas.microsoft.com/office/drawing/2014/main" id="{8F10C067-31B6-E20C-75BC-8FE94D310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A4585F-FBDD-8495-4F7E-45BE46A377DB}"/>
              </a:ext>
            </a:extLst>
          </p:cNvPr>
          <p:cNvSpPr>
            <a:spLocks noGrp="1"/>
          </p:cNvSpPr>
          <p:nvPr>
            <p:ph type="sldNum" sz="quarter" idx="12"/>
          </p:nvPr>
        </p:nvSpPr>
        <p:spPr/>
        <p:txBody>
          <a:bodyPr/>
          <a:lstStyle/>
          <a:p>
            <a:fld id="{610D6D99-BC34-4CEC-BBB7-F1CFBECF0832}" type="slidenum">
              <a:rPr lang="en-US" smtClean="0"/>
              <a:t>‹#›</a:t>
            </a:fld>
            <a:endParaRPr lang="en-US"/>
          </a:p>
        </p:txBody>
      </p:sp>
    </p:spTree>
    <p:extLst>
      <p:ext uri="{BB962C8B-B14F-4D97-AF65-F5344CB8AC3E}">
        <p14:creationId xmlns:p14="http://schemas.microsoft.com/office/powerpoint/2010/main" val="36885197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1FA4-7403-84A8-68A5-1864543D6E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9205C9-B1A0-B692-ECDA-7CCB3BFCB9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6E15CC-C209-3396-7DB7-7D59F0E048F3}"/>
              </a:ext>
            </a:extLst>
          </p:cNvPr>
          <p:cNvSpPr>
            <a:spLocks noGrp="1"/>
          </p:cNvSpPr>
          <p:nvPr>
            <p:ph type="dt" sz="half" idx="10"/>
          </p:nvPr>
        </p:nvSpPr>
        <p:spPr/>
        <p:txBody>
          <a:bodyPr/>
          <a:lstStyle/>
          <a:p>
            <a:fld id="{46F33878-A7D2-420D-ABCC-FF8F9F14CC74}" type="datetimeFigureOut">
              <a:rPr lang="en-US" smtClean="0"/>
              <a:t>4/2/2023</a:t>
            </a:fld>
            <a:endParaRPr lang="en-US"/>
          </a:p>
        </p:txBody>
      </p:sp>
      <p:sp>
        <p:nvSpPr>
          <p:cNvPr id="5" name="Footer Placeholder 4">
            <a:extLst>
              <a:ext uri="{FF2B5EF4-FFF2-40B4-BE49-F238E27FC236}">
                <a16:creationId xmlns:a16="http://schemas.microsoft.com/office/drawing/2014/main" id="{773C8B43-CA98-6FA1-5498-388F83C781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0504B7-946E-1D25-0D81-E557C87F46F9}"/>
              </a:ext>
            </a:extLst>
          </p:cNvPr>
          <p:cNvSpPr>
            <a:spLocks noGrp="1"/>
          </p:cNvSpPr>
          <p:nvPr>
            <p:ph type="sldNum" sz="quarter" idx="12"/>
          </p:nvPr>
        </p:nvSpPr>
        <p:spPr/>
        <p:txBody>
          <a:bodyPr/>
          <a:lstStyle/>
          <a:p>
            <a:fld id="{610D6D99-BC34-4CEC-BBB7-F1CFBECF0832}" type="slidenum">
              <a:rPr lang="en-US" smtClean="0"/>
              <a:t>‹#›</a:t>
            </a:fld>
            <a:endParaRPr lang="en-US"/>
          </a:p>
        </p:txBody>
      </p:sp>
    </p:spTree>
    <p:extLst>
      <p:ext uri="{BB962C8B-B14F-4D97-AF65-F5344CB8AC3E}">
        <p14:creationId xmlns:p14="http://schemas.microsoft.com/office/powerpoint/2010/main" val="42911004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12FCB-DAF3-4441-60C4-CFE6BA13F0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924EB9-21C2-0D66-0113-08DCA285F3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9C7CAB-F931-B2CD-65D1-F8CB9E6E8817}"/>
              </a:ext>
            </a:extLst>
          </p:cNvPr>
          <p:cNvSpPr>
            <a:spLocks noGrp="1"/>
          </p:cNvSpPr>
          <p:nvPr>
            <p:ph type="dt" sz="half" idx="10"/>
          </p:nvPr>
        </p:nvSpPr>
        <p:spPr/>
        <p:txBody>
          <a:bodyPr/>
          <a:lstStyle/>
          <a:p>
            <a:fld id="{46F33878-A7D2-420D-ABCC-FF8F9F14CC74}" type="datetimeFigureOut">
              <a:rPr lang="en-US" smtClean="0"/>
              <a:t>4/2/2023</a:t>
            </a:fld>
            <a:endParaRPr lang="en-US"/>
          </a:p>
        </p:txBody>
      </p:sp>
      <p:sp>
        <p:nvSpPr>
          <p:cNvPr id="5" name="Footer Placeholder 4">
            <a:extLst>
              <a:ext uri="{FF2B5EF4-FFF2-40B4-BE49-F238E27FC236}">
                <a16:creationId xmlns:a16="http://schemas.microsoft.com/office/drawing/2014/main" id="{EE5FE69E-20E8-F527-8CE9-D6C1E48FD1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DD803-DAF1-AAC2-1698-8CA018D79051}"/>
              </a:ext>
            </a:extLst>
          </p:cNvPr>
          <p:cNvSpPr>
            <a:spLocks noGrp="1"/>
          </p:cNvSpPr>
          <p:nvPr>
            <p:ph type="sldNum" sz="quarter" idx="12"/>
          </p:nvPr>
        </p:nvSpPr>
        <p:spPr/>
        <p:txBody>
          <a:bodyPr/>
          <a:lstStyle/>
          <a:p>
            <a:fld id="{610D6D99-BC34-4CEC-BBB7-F1CFBECF0832}" type="slidenum">
              <a:rPr lang="en-US" smtClean="0"/>
              <a:t>‹#›</a:t>
            </a:fld>
            <a:endParaRPr lang="en-US"/>
          </a:p>
        </p:txBody>
      </p:sp>
    </p:spTree>
    <p:extLst>
      <p:ext uri="{BB962C8B-B14F-4D97-AF65-F5344CB8AC3E}">
        <p14:creationId xmlns:p14="http://schemas.microsoft.com/office/powerpoint/2010/main" val="47211580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741F1-AEC0-D096-4844-5434031B8A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56F157-1016-9FB3-BD2A-30488BCAC0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6D6FEC-B469-3638-278E-A50649EE7F8F}"/>
              </a:ext>
            </a:extLst>
          </p:cNvPr>
          <p:cNvSpPr>
            <a:spLocks noGrp="1"/>
          </p:cNvSpPr>
          <p:nvPr>
            <p:ph type="dt" sz="half" idx="10"/>
          </p:nvPr>
        </p:nvSpPr>
        <p:spPr/>
        <p:txBody>
          <a:bodyPr/>
          <a:lstStyle/>
          <a:p>
            <a:fld id="{46F33878-A7D2-420D-ABCC-FF8F9F14CC74}" type="datetimeFigureOut">
              <a:rPr lang="en-US" smtClean="0"/>
              <a:t>4/2/2023</a:t>
            </a:fld>
            <a:endParaRPr lang="en-US"/>
          </a:p>
        </p:txBody>
      </p:sp>
      <p:sp>
        <p:nvSpPr>
          <p:cNvPr id="5" name="Footer Placeholder 4">
            <a:extLst>
              <a:ext uri="{FF2B5EF4-FFF2-40B4-BE49-F238E27FC236}">
                <a16:creationId xmlns:a16="http://schemas.microsoft.com/office/drawing/2014/main" id="{1E3F9243-1D41-6DB4-BD9F-69082AAC5C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737A4D-6006-C230-EDD9-590CEF8150F6}"/>
              </a:ext>
            </a:extLst>
          </p:cNvPr>
          <p:cNvSpPr>
            <a:spLocks noGrp="1"/>
          </p:cNvSpPr>
          <p:nvPr>
            <p:ph type="sldNum" sz="quarter" idx="12"/>
          </p:nvPr>
        </p:nvSpPr>
        <p:spPr/>
        <p:txBody>
          <a:bodyPr/>
          <a:lstStyle/>
          <a:p>
            <a:fld id="{610D6D99-BC34-4CEC-BBB7-F1CFBECF0832}" type="slidenum">
              <a:rPr lang="en-US" smtClean="0"/>
              <a:t>‹#›</a:t>
            </a:fld>
            <a:endParaRPr lang="en-US"/>
          </a:p>
        </p:txBody>
      </p:sp>
    </p:spTree>
    <p:extLst>
      <p:ext uri="{BB962C8B-B14F-4D97-AF65-F5344CB8AC3E}">
        <p14:creationId xmlns:p14="http://schemas.microsoft.com/office/powerpoint/2010/main" val="175845812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4FC38-B164-59DD-D49B-4359343041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E8D58E-25CC-1D7E-0431-D9DEB79F48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918167-2B2B-437F-53A4-936306DD966B}"/>
              </a:ext>
            </a:extLst>
          </p:cNvPr>
          <p:cNvSpPr>
            <a:spLocks noGrp="1"/>
          </p:cNvSpPr>
          <p:nvPr>
            <p:ph type="dt" sz="half" idx="10"/>
          </p:nvPr>
        </p:nvSpPr>
        <p:spPr/>
        <p:txBody>
          <a:bodyPr/>
          <a:lstStyle/>
          <a:p>
            <a:fld id="{46F33878-A7D2-420D-ABCC-FF8F9F14CC74}" type="datetimeFigureOut">
              <a:rPr lang="en-US" smtClean="0"/>
              <a:t>4/2/2023</a:t>
            </a:fld>
            <a:endParaRPr lang="en-US"/>
          </a:p>
        </p:txBody>
      </p:sp>
      <p:sp>
        <p:nvSpPr>
          <p:cNvPr id="5" name="Footer Placeholder 4">
            <a:extLst>
              <a:ext uri="{FF2B5EF4-FFF2-40B4-BE49-F238E27FC236}">
                <a16:creationId xmlns:a16="http://schemas.microsoft.com/office/drawing/2014/main" id="{197581EE-ABBF-4427-2301-3329A3A79B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5A2D56-213A-FA9C-912E-E6A29A446A62}"/>
              </a:ext>
            </a:extLst>
          </p:cNvPr>
          <p:cNvSpPr>
            <a:spLocks noGrp="1"/>
          </p:cNvSpPr>
          <p:nvPr>
            <p:ph type="sldNum" sz="quarter" idx="12"/>
          </p:nvPr>
        </p:nvSpPr>
        <p:spPr/>
        <p:txBody>
          <a:bodyPr/>
          <a:lstStyle/>
          <a:p>
            <a:fld id="{610D6D99-BC34-4CEC-BBB7-F1CFBECF0832}" type="slidenum">
              <a:rPr lang="en-US" smtClean="0"/>
              <a:t>‹#›</a:t>
            </a:fld>
            <a:endParaRPr lang="en-US"/>
          </a:p>
        </p:txBody>
      </p:sp>
    </p:spTree>
    <p:extLst>
      <p:ext uri="{BB962C8B-B14F-4D97-AF65-F5344CB8AC3E}">
        <p14:creationId xmlns:p14="http://schemas.microsoft.com/office/powerpoint/2010/main" val="156849116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DBEE-5316-5478-77D0-9198871F3A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3C8B8B-E486-59F5-6F34-5BD743A7E7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89BF87-7E24-57A8-6BFA-CDDEE15C8B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B5A575-0D1A-91D8-5763-612409A693B7}"/>
              </a:ext>
            </a:extLst>
          </p:cNvPr>
          <p:cNvSpPr>
            <a:spLocks noGrp="1"/>
          </p:cNvSpPr>
          <p:nvPr>
            <p:ph type="dt" sz="half" idx="10"/>
          </p:nvPr>
        </p:nvSpPr>
        <p:spPr/>
        <p:txBody>
          <a:bodyPr/>
          <a:lstStyle/>
          <a:p>
            <a:fld id="{46F33878-A7D2-420D-ABCC-FF8F9F14CC74}" type="datetimeFigureOut">
              <a:rPr lang="en-US" smtClean="0"/>
              <a:t>4/2/2023</a:t>
            </a:fld>
            <a:endParaRPr lang="en-US"/>
          </a:p>
        </p:txBody>
      </p:sp>
      <p:sp>
        <p:nvSpPr>
          <p:cNvPr id="6" name="Footer Placeholder 5">
            <a:extLst>
              <a:ext uri="{FF2B5EF4-FFF2-40B4-BE49-F238E27FC236}">
                <a16:creationId xmlns:a16="http://schemas.microsoft.com/office/drawing/2014/main" id="{7159BED5-FF9D-1D17-897A-E7EB161DBD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1339C9-8892-46CF-8C6D-50C2A44D21E1}"/>
              </a:ext>
            </a:extLst>
          </p:cNvPr>
          <p:cNvSpPr>
            <a:spLocks noGrp="1"/>
          </p:cNvSpPr>
          <p:nvPr>
            <p:ph type="sldNum" sz="quarter" idx="12"/>
          </p:nvPr>
        </p:nvSpPr>
        <p:spPr/>
        <p:txBody>
          <a:bodyPr/>
          <a:lstStyle/>
          <a:p>
            <a:fld id="{610D6D99-BC34-4CEC-BBB7-F1CFBECF0832}" type="slidenum">
              <a:rPr lang="en-US" smtClean="0"/>
              <a:t>‹#›</a:t>
            </a:fld>
            <a:endParaRPr lang="en-US"/>
          </a:p>
        </p:txBody>
      </p:sp>
    </p:spTree>
    <p:extLst>
      <p:ext uri="{BB962C8B-B14F-4D97-AF65-F5344CB8AC3E}">
        <p14:creationId xmlns:p14="http://schemas.microsoft.com/office/powerpoint/2010/main" val="144698286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CCF6A-1950-5AD0-CB79-A1789FE31E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F9CADD-C7FE-4C98-DBE9-04E468AB01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9D1299-E469-8735-4628-7113C92519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DD3DEF-2605-A2F4-3F1A-2BB4195836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8FB40-1D3D-E256-603C-6F8154D47D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7E764B-5097-C93D-086D-A09866B37816}"/>
              </a:ext>
            </a:extLst>
          </p:cNvPr>
          <p:cNvSpPr>
            <a:spLocks noGrp="1"/>
          </p:cNvSpPr>
          <p:nvPr>
            <p:ph type="dt" sz="half" idx="10"/>
          </p:nvPr>
        </p:nvSpPr>
        <p:spPr/>
        <p:txBody>
          <a:bodyPr/>
          <a:lstStyle/>
          <a:p>
            <a:fld id="{46F33878-A7D2-420D-ABCC-FF8F9F14CC74}" type="datetimeFigureOut">
              <a:rPr lang="en-US" smtClean="0"/>
              <a:t>4/2/2023</a:t>
            </a:fld>
            <a:endParaRPr lang="en-US"/>
          </a:p>
        </p:txBody>
      </p:sp>
      <p:sp>
        <p:nvSpPr>
          <p:cNvPr id="8" name="Footer Placeholder 7">
            <a:extLst>
              <a:ext uri="{FF2B5EF4-FFF2-40B4-BE49-F238E27FC236}">
                <a16:creationId xmlns:a16="http://schemas.microsoft.com/office/drawing/2014/main" id="{76EE06F7-F8EC-C5A1-D4FF-5F0BA5CFF3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CF2A03-BE6F-0E50-910A-0A6822D4AA39}"/>
              </a:ext>
            </a:extLst>
          </p:cNvPr>
          <p:cNvSpPr>
            <a:spLocks noGrp="1"/>
          </p:cNvSpPr>
          <p:nvPr>
            <p:ph type="sldNum" sz="quarter" idx="12"/>
          </p:nvPr>
        </p:nvSpPr>
        <p:spPr/>
        <p:txBody>
          <a:bodyPr/>
          <a:lstStyle/>
          <a:p>
            <a:fld id="{610D6D99-BC34-4CEC-BBB7-F1CFBECF0832}" type="slidenum">
              <a:rPr lang="en-US" smtClean="0"/>
              <a:t>‹#›</a:t>
            </a:fld>
            <a:endParaRPr lang="en-US"/>
          </a:p>
        </p:txBody>
      </p:sp>
    </p:spTree>
    <p:extLst>
      <p:ext uri="{BB962C8B-B14F-4D97-AF65-F5344CB8AC3E}">
        <p14:creationId xmlns:p14="http://schemas.microsoft.com/office/powerpoint/2010/main" val="38497421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96F31-2E40-1D0A-C5A1-1109F37954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6CA9AF-AB43-4602-BA90-FBEB8B13912D}"/>
              </a:ext>
            </a:extLst>
          </p:cNvPr>
          <p:cNvSpPr>
            <a:spLocks noGrp="1"/>
          </p:cNvSpPr>
          <p:nvPr>
            <p:ph type="dt" sz="half" idx="10"/>
          </p:nvPr>
        </p:nvSpPr>
        <p:spPr/>
        <p:txBody>
          <a:bodyPr/>
          <a:lstStyle/>
          <a:p>
            <a:fld id="{46F33878-A7D2-420D-ABCC-FF8F9F14CC74}" type="datetimeFigureOut">
              <a:rPr lang="en-US" smtClean="0"/>
              <a:t>4/2/2023</a:t>
            </a:fld>
            <a:endParaRPr lang="en-US"/>
          </a:p>
        </p:txBody>
      </p:sp>
      <p:sp>
        <p:nvSpPr>
          <p:cNvPr id="4" name="Footer Placeholder 3">
            <a:extLst>
              <a:ext uri="{FF2B5EF4-FFF2-40B4-BE49-F238E27FC236}">
                <a16:creationId xmlns:a16="http://schemas.microsoft.com/office/drawing/2014/main" id="{892E3723-E8EF-EE65-A884-640CB6A1A7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C7E506-17DD-2E77-751C-8C4440CACEAB}"/>
              </a:ext>
            </a:extLst>
          </p:cNvPr>
          <p:cNvSpPr>
            <a:spLocks noGrp="1"/>
          </p:cNvSpPr>
          <p:nvPr>
            <p:ph type="sldNum" sz="quarter" idx="12"/>
          </p:nvPr>
        </p:nvSpPr>
        <p:spPr/>
        <p:txBody>
          <a:bodyPr/>
          <a:lstStyle/>
          <a:p>
            <a:fld id="{610D6D99-BC34-4CEC-BBB7-F1CFBECF0832}" type="slidenum">
              <a:rPr lang="en-US" smtClean="0"/>
              <a:t>‹#›</a:t>
            </a:fld>
            <a:endParaRPr lang="en-US"/>
          </a:p>
        </p:txBody>
      </p:sp>
    </p:spTree>
    <p:extLst>
      <p:ext uri="{BB962C8B-B14F-4D97-AF65-F5344CB8AC3E}">
        <p14:creationId xmlns:p14="http://schemas.microsoft.com/office/powerpoint/2010/main" val="93982012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C90A54-56C2-E25C-B09C-92CC44D4A7CD}"/>
              </a:ext>
            </a:extLst>
          </p:cNvPr>
          <p:cNvSpPr>
            <a:spLocks noGrp="1"/>
          </p:cNvSpPr>
          <p:nvPr>
            <p:ph type="dt" sz="half" idx="10"/>
          </p:nvPr>
        </p:nvSpPr>
        <p:spPr/>
        <p:txBody>
          <a:bodyPr/>
          <a:lstStyle/>
          <a:p>
            <a:fld id="{46F33878-A7D2-420D-ABCC-FF8F9F14CC74}" type="datetimeFigureOut">
              <a:rPr lang="en-US" smtClean="0"/>
              <a:t>4/2/2023</a:t>
            </a:fld>
            <a:endParaRPr lang="en-US"/>
          </a:p>
        </p:txBody>
      </p:sp>
      <p:sp>
        <p:nvSpPr>
          <p:cNvPr id="3" name="Footer Placeholder 2">
            <a:extLst>
              <a:ext uri="{FF2B5EF4-FFF2-40B4-BE49-F238E27FC236}">
                <a16:creationId xmlns:a16="http://schemas.microsoft.com/office/drawing/2014/main" id="{958D4939-3740-A3C7-BE11-F9E3B341E6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2184B1-A5DE-5915-A67C-E6A1C86D84FB}"/>
              </a:ext>
            </a:extLst>
          </p:cNvPr>
          <p:cNvSpPr>
            <a:spLocks noGrp="1"/>
          </p:cNvSpPr>
          <p:nvPr>
            <p:ph type="sldNum" sz="quarter" idx="12"/>
          </p:nvPr>
        </p:nvSpPr>
        <p:spPr/>
        <p:txBody>
          <a:bodyPr/>
          <a:lstStyle/>
          <a:p>
            <a:fld id="{610D6D99-BC34-4CEC-BBB7-F1CFBECF0832}" type="slidenum">
              <a:rPr lang="en-US" smtClean="0"/>
              <a:t>‹#›</a:t>
            </a:fld>
            <a:endParaRPr lang="en-US"/>
          </a:p>
        </p:txBody>
      </p:sp>
    </p:spTree>
    <p:extLst>
      <p:ext uri="{BB962C8B-B14F-4D97-AF65-F5344CB8AC3E}">
        <p14:creationId xmlns:p14="http://schemas.microsoft.com/office/powerpoint/2010/main" val="21279733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0884-FF02-8DD1-18C9-434B8E0619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52907E-3D3B-D4B2-9DFB-CAA69CAF4E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25DBA5-8C4D-3A2E-78BE-A0EA359D60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0C7D6-1A66-6AA9-FDCB-F41FA62AFA27}"/>
              </a:ext>
            </a:extLst>
          </p:cNvPr>
          <p:cNvSpPr>
            <a:spLocks noGrp="1"/>
          </p:cNvSpPr>
          <p:nvPr>
            <p:ph type="dt" sz="half" idx="10"/>
          </p:nvPr>
        </p:nvSpPr>
        <p:spPr/>
        <p:txBody>
          <a:bodyPr/>
          <a:lstStyle/>
          <a:p>
            <a:fld id="{46F33878-A7D2-420D-ABCC-FF8F9F14CC74}" type="datetimeFigureOut">
              <a:rPr lang="en-US" smtClean="0"/>
              <a:t>4/2/2023</a:t>
            </a:fld>
            <a:endParaRPr lang="en-US"/>
          </a:p>
        </p:txBody>
      </p:sp>
      <p:sp>
        <p:nvSpPr>
          <p:cNvPr id="6" name="Footer Placeholder 5">
            <a:extLst>
              <a:ext uri="{FF2B5EF4-FFF2-40B4-BE49-F238E27FC236}">
                <a16:creationId xmlns:a16="http://schemas.microsoft.com/office/drawing/2014/main" id="{E948002E-B6AD-53F5-1752-2326F679AB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85B03F-C832-A599-DDB7-B3B62DFFCF0B}"/>
              </a:ext>
            </a:extLst>
          </p:cNvPr>
          <p:cNvSpPr>
            <a:spLocks noGrp="1"/>
          </p:cNvSpPr>
          <p:nvPr>
            <p:ph type="sldNum" sz="quarter" idx="12"/>
          </p:nvPr>
        </p:nvSpPr>
        <p:spPr/>
        <p:txBody>
          <a:bodyPr/>
          <a:lstStyle/>
          <a:p>
            <a:fld id="{610D6D99-BC34-4CEC-BBB7-F1CFBECF0832}" type="slidenum">
              <a:rPr lang="en-US" smtClean="0"/>
              <a:t>‹#›</a:t>
            </a:fld>
            <a:endParaRPr lang="en-US"/>
          </a:p>
        </p:txBody>
      </p:sp>
    </p:spTree>
    <p:extLst>
      <p:ext uri="{BB962C8B-B14F-4D97-AF65-F5344CB8AC3E}">
        <p14:creationId xmlns:p14="http://schemas.microsoft.com/office/powerpoint/2010/main" val="41175593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947BB-E08D-9BA6-88B1-0C80C1D680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AF03C3-A616-6506-6EEF-3F88DC355E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22DCD2-ED37-A2C5-FCC5-E169AD9CB9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EF84ED-CEEF-4185-89E8-93514F3AA43E}"/>
              </a:ext>
            </a:extLst>
          </p:cNvPr>
          <p:cNvSpPr>
            <a:spLocks noGrp="1"/>
          </p:cNvSpPr>
          <p:nvPr>
            <p:ph type="dt" sz="half" idx="10"/>
          </p:nvPr>
        </p:nvSpPr>
        <p:spPr/>
        <p:txBody>
          <a:bodyPr/>
          <a:lstStyle/>
          <a:p>
            <a:fld id="{46F33878-A7D2-420D-ABCC-FF8F9F14CC74}" type="datetimeFigureOut">
              <a:rPr lang="en-US" smtClean="0"/>
              <a:t>4/2/2023</a:t>
            </a:fld>
            <a:endParaRPr lang="en-US"/>
          </a:p>
        </p:txBody>
      </p:sp>
      <p:sp>
        <p:nvSpPr>
          <p:cNvPr id="6" name="Footer Placeholder 5">
            <a:extLst>
              <a:ext uri="{FF2B5EF4-FFF2-40B4-BE49-F238E27FC236}">
                <a16:creationId xmlns:a16="http://schemas.microsoft.com/office/drawing/2014/main" id="{A4C62642-908D-9A40-4F62-4E8A048CA8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2AE35F-145A-7826-B948-F85F15ABAD4F}"/>
              </a:ext>
            </a:extLst>
          </p:cNvPr>
          <p:cNvSpPr>
            <a:spLocks noGrp="1"/>
          </p:cNvSpPr>
          <p:nvPr>
            <p:ph type="sldNum" sz="quarter" idx="12"/>
          </p:nvPr>
        </p:nvSpPr>
        <p:spPr/>
        <p:txBody>
          <a:bodyPr/>
          <a:lstStyle/>
          <a:p>
            <a:fld id="{610D6D99-BC34-4CEC-BBB7-F1CFBECF0832}" type="slidenum">
              <a:rPr lang="en-US" smtClean="0"/>
              <a:t>‹#›</a:t>
            </a:fld>
            <a:endParaRPr lang="en-US"/>
          </a:p>
        </p:txBody>
      </p:sp>
    </p:spTree>
    <p:extLst>
      <p:ext uri="{BB962C8B-B14F-4D97-AF65-F5344CB8AC3E}">
        <p14:creationId xmlns:p14="http://schemas.microsoft.com/office/powerpoint/2010/main" val="133458714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6000"/>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BCF031-2145-1D48-3497-E0865C52B4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D024A3-D5CC-358E-7694-4D06B9FE9A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A9A2E1C-6B53-3FEF-72F0-7C0085A55F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2D391B"/>
                </a:solidFill>
                <a:latin typeface="Gill Sans MT" panose="020B0502020104020203" pitchFamily="34" charset="0"/>
              </a:defRPr>
            </a:lvl1pPr>
          </a:lstStyle>
          <a:p>
            <a:fld id="{46F33878-A7D2-420D-ABCC-FF8F9F14CC74}" type="datetimeFigureOut">
              <a:rPr lang="en-US" smtClean="0"/>
              <a:pPr/>
              <a:t>4/2/2023</a:t>
            </a:fld>
            <a:endParaRPr lang="en-US"/>
          </a:p>
        </p:txBody>
      </p:sp>
      <p:sp>
        <p:nvSpPr>
          <p:cNvPr id="5" name="Footer Placeholder 4">
            <a:extLst>
              <a:ext uri="{FF2B5EF4-FFF2-40B4-BE49-F238E27FC236}">
                <a16:creationId xmlns:a16="http://schemas.microsoft.com/office/drawing/2014/main" id="{ADA6BBAE-B10D-258A-F24B-82AB2B0D3A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2D391B"/>
                </a:solidFill>
                <a:latin typeface="Gill Sans MT" panose="020B0502020104020203" pitchFamily="34" charset="0"/>
              </a:defRPr>
            </a:lvl1pPr>
          </a:lstStyle>
          <a:p>
            <a:endParaRPr lang="en-US"/>
          </a:p>
        </p:txBody>
      </p:sp>
      <p:sp>
        <p:nvSpPr>
          <p:cNvPr id="6" name="Slide Number Placeholder 5">
            <a:extLst>
              <a:ext uri="{FF2B5EF4-FFF2-40B4-BE49-F238E27FC236}">
                <a16:creationId xmlns:a16="http://schemas.microsoft.com/office/drawing/2014/main" id="{D0F2CB04-21FC-AC8F-4D05-E055F40F80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2D391B"/>
                </a:solidFill>
                <a:latin typeface="Gill Sans MT" panose="020B0502020104020203" pitchFamily="34" charset="0"/>
              </a:defRPr>
            </a:lvl1pPr>
          </a:lstStyle>
          <a:p>
            <a:fld id="{610D6D99-BC34-4CEC-BBB7-F1CFBECF0832}" type="slidenum">
              <a:rPr lang="en-US" smtClean="0"/>
              <a:pPr/>
              <a:t>‹#›</a:t>
            </a:fld>
            <a:endParaRPr lang="en-US"/>
          </a:p>
        </p:txBody>
      </p:sp>
    </p:spTree>
    <p:extLst>
      <p:ext uri="{BB962C8B-B14F-4D97-AF65-F5344CB8AC3E}">
        <p14:creationId xmlns:p14="http://schemas.microsoft.com/office/powerpoint/2010/main" val="4081770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rgbClr val="2D391B"/>
          </a:solidFill>
          <a:latin typeface="Gill Sans MT" panose="020B05020201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0.png"/><Relationship Id="rId4" Type="http://schemas.openxmlformats.org/officeDocument/2006/relationships/image" Target="../media/image21.png"/><Relationship Id="rId9" Type="http://schemas.openxmlformats.org/officeDocument/2006/relationships/image" Target="../media/image25.jp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Layout" Target="../diagrams/layout1.xml"/><Relationship Id="rId7" Type="http://schemas.openxmlformats.org/officeDocument/2006/relationships/image" Target="../media/image37.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jf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1000"/>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C1ACA-9A95-D5DC-6956-AB03173794BF}"/>
              </a:ext>
            </a:extLst>
          </p:cNvPr>
          <p:cNvSpPr>
            <a:spLocks noGrp="1"/>
          </p:cNvSpPr>
          <p:nvPr>
            <p:ph type="ctrTitle"/>
          </p:nvPr>
        </p:nvSpPr>
        <p:spPr>
          <a:xfrm>
            <a:off x="1524000" y="2235200"/>
            <a:ext cx="9144000" cy="2387600"/>
          </a:xfrm>
        </p:spPr>
        <p:txBody>
          <a:bodyPr>
            <a:normAutofit/>
          </a:bodyPr>
          <a:lstStyle/>
          <a:p>
            <a:r>
              <a:rPr lang="en-US" sz="8000" dirty="0"/>
              <a:t>External Business Analysis</a:t>
            </a:r>
          </a:p>
        </p:txBody>
      </p:sp>
      <p:sp>
        <p:nvSpPr>
          <p:cNvPr id="4" name="Rectangle 3">
            <a:extLst>
              <a:ext uri="{FF2B5EF4-FFF2-40B4-BE49-F238E27FC236}">
                <a16:creationId xmlns:a16="http://schemas.microsoft.com/office/drawing/2014/main" id="{244B711E-C326-EACD-677F-D883376EDD24}"/>
              </a:ext>
            </a:extLst>
          </p:cNvPr>
          <p:cNvSpPr/>
          <p:nvPr/>
        </p:nvSpPr>
        <p:spPr>
          <a:xfrm>
            <a:off x="0" y="0"/>
            <a:ext cx="1578632" cy="1549020"/>
          </a:xfrm>
          <a:prstGeom prst="rect">
            <a:avLst/>
          </a:prstGeom>
          <a:blipFill>
            <a:blip r:embed="rId4">
              <a:alphaModFix amt="91000"/>
            </a:blip>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 name="TextBox 13">
            <a:extLst>
              <a:ext uri="{FF2B5EF4-FFF2-40B4-BE49-F238E27FC236}">
                <a16:creationId xmlns:a16="http://schemas.microsoft.com/office/drawing/2014/main" id="{D2ED5CEA-7F03-0CE9-9281-B29ADF4BB08B}"/>
              </a:ext>
            </a:extLst>
          </p:cNvPr>
          <p:cNvSpPr txBox="1"/>
          <p:nvPr/>
        </p:nvSpPr>
        <p:spPr>
          <a:xfrm>
            <a:off x="1578632" y="1087355"/>
            <a:ext cx="2763443"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CA210"/>
                </a:solidFill>
                <a:latin typeface="Arial Rounded MT Bold" panose="020F0704030504030204" pitchFamily="34" charset="0"/>
              </a:rPr>
              <a:t>Assignment 2</a:t>
            </a:r>
          </a:p>
        </p:txBody>
      </p:sp>
    </p:spTree>
    <p:extLst>
      <p:ext uri="{BB962C8B-B14F-4D97-AF65-F5344CB8AC3E}">
        <p14:creationId xmlns:p14="http://schemas.microsoft.com/office/powerpoint/2010/main" val="75019080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9524E-ABCF-112B-6C20-E03AFD2A137C}"/>
              </a:ext>
            </a:extLst>
          </p:cNvPr>
          <p:cNvSpPr>
            <a:spLocks noGrp="1"/>
          </p:cNvSpPr>
          <p:nvPr>
            <p:ph type="title"/>
          </p:nvPr>
        </p:nvSpPr>
        <p:spPr/>
        <p:txBody>
          <a:bodyPr/>
          <a:lstStyle/>
          <a:p>
            <a:r>
              <a:rPr lang="en-US" dirty="0"/>
              <a:t>Perfume in France </a:t>
            </a:r>
          </a:p>
        </p:txBody>
      </p:sp>
      <p:grpSp>
        <p:nvGrpSpPr>
          <p:cNvPr id="16" name="Group 15">
            <a:extLst>
              <a:ext uri="{FF2B5EF4-FFF2-40B4-BE49-F238E27FC236}">
                <a16:creationId xmlns:a16="http://schemas.microsoft.com/office/drawing/2014/main" id="{F57E04A3-FDE6-8368-9441-DD0E3086514E}"/>
              </a:ext>
            </a:extLst>
          </p:cNvPr>
          <p:cNvGrpSpPr/>
          <p:nvPr/>
        </p:nvGrpSpPr>
        <p:grpSpPr>
          <a:xfrm>
            <a:off x="10614041" y="248806"/>
            <a:ext cx="739759" cy="6360388"/>
            <a:chOff x="8600725" y="131064"/>
            <a:chExt cx="739759" cy="6360388"/>
          </a:xfrm>
        </p:grpSpPr>
        <p:sp>
          <p:nvSpPr>
            <p:cNvPr id="17" name="Freeform: Shape 16">
              <a:extLst>
                <a:ext uri="{FF2B5EF4-FFF2-40B4-BE49-F238E27FC236}">
                  <a16:creationId xmlns:a16="http://schemas.microsoft.com/office/drawing/2014/main" id="{E7B5763A-677D-6A0B-523A-AD5F71D2D155}"/>
                </a:ext>
              </a:extLst>
            </p:cNvPr>
            <p:cNvSpPr/>
            <p:nvPr/>
          </p:nvSpPr>
          <p:spPr>
            <a:xfrm>
              <a:off x="8600725" y="131064"/>
              <a:ext cx="706186" cy="889782"/>
            </a:xfrm>
            <a:custGeom>
              <a:avLst/>
              <a:gdLst/>
              <a:ahLst/>
              <a:cxnLst/>
              <a:rect l="l" t="t" r="r" b="b"/>
              <a:pathLst>
                <a:path w="952994" h="1383920">
                  <a:moveTo>
                    <a:pt x="0" y="0"/>
                  </a:moveTo>
                  <a:lnTo>
                    <a:pt x="952994" y="0"/>
                  </a:lnTo>
                  <a:lnTo>
                    <a:pt x="952994" y="253603"/>
                  </a:lnTo>
                  <a:lnTo>
                    <a:pt x="344742" y="253603"/>
                  </a:lnTo>
                  <a:lnTo>
                    <a:pt x="344742" y="562682"/>
                  </a:lnTo>
                  <a:lnTo>
                    <a:pt x="952994" y="562682"/>
                  </a:lnTo>
                  <a:lnTo>
                    <a:pt x="952994" y="816285"/>
                  </a:lnTo>
                  <a:lnTo>
                    <a:pt x="344742" y="816285"/>
                  </a:lnTo>
                  <a:lnTo>
                    <a:pt x="344742" y="1383920"/>
                  </a:lnTo>
                  <a:lnTo>
                    <a:pt x="0" y="1383920"/>
                  </a:lnTo>
                  <a:close/>
                </a:path>
              </a:pathLst>
            </a:custGeom>
            <a:blipFill dpi="0" rotWithShape="1">
              <a:blip r:embed="rId3"/>
              <a:srcRect/>
              <a:stretch>
                <a:fillRect/>
              </a:stretch>
            </a:blipFill>
            <a:ln w="28575">
              <a:solidFill>
                <a:srgbClr val="2D39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2923BD1-74EA-E7CC-8085-AB3F8642BA8D}"/>
                </a:ext>
              </a:extLst>
            </p:cNvPr>
            <p:cNvSpPr/>
            <p:nvPr/>
          </p:nvSpPr>
          <p:spPr>
            <a:xfrm>
              <a:off x="8600725" y="4405307"/>
              <a:ext cx="739758" cy="870737"/>
            </a:xfrm>
            <a:custGeom>
              <a:avLst/>
              <a:gdLst/>
              <a:ahLst/>
              <a:cxnLst/>
              <a:rect l="l" t="t" r="r" b="b"/>
              <a:pathLst>
                <a:path w="1349248" h="1419584">
                  <a:moveTo>
                    <a:pt x="832136" y="0"/>
                  </a:moveTo>
                  <a:cubicBezTo>
                    <a:pt x="1029603" y="0"/>
                    <a:pt x="1196690" y="40617"/>
                    <a:pt x="1333398" y="121849"/>
                  </a:cubicBezTo>
                  <a:lnTo>
                    <a:pt x="1333398" y="429937"/>
                  </a:lnTo>
                  <a:cubicBezTo>
                    <a:pt x="1165650" y="335496"/>
                    <a:pt x="1006818" y="288276"/>
                    <a:pt x="856902" y="288276"/>
                  </a:cubicBezTo>
                  <a:cubicBezTo>
                    <a:pt x="709627" y="288276"/>
                    <a:pt x="589264" y="327736"/>
                    <a:pt x="495814" y="406657"/>
                  </a:cubicBezTo>
                  <a:cubicBezTo>
                    <a:pt x="402364" y="485578"/>
                    <a:pt x="355639" y="586127"/>
                    <a:pt x="355639" y="708306"/>
                  </a:cubicBezTo>
                  <a:cubicBezTo>
                    <a:pt x="355639" y="831145"/>
                    <a:pt x="401704" y="932520"/>
                    <a:pt x="493833" y="1012432"/>
                  </a:cubicBezTo>
                  <a:cubicBezTo>
                    <a:pt x="585962" y="1092343"/>
                    <a:pt x="704013" y="1132299"/>
                    <a:pt x="847986" y="1132299"/>
                  </a:cubicBezTo>
                  <a:cubicBezTo>
                    <a:pt x="919312" y="1132299"/>
                    <a:pt x="987996" y="1122888"/>
                    <a:pt x="1054038" y="1104066"/>
                  </a:cubicBezTo>
                  <a:cubicBezTo>
                    <a:pt x="1120081" y="1085244"/>
                    <a:pt x="1218484" y="1043802"/>
                    <a:pt x="1349248" y="979741"/>
                  </a:cubicBezTo>
                  <a:lnTo>
                    <a:pt x="1349248" y="1281885"/>
                  </a:lnTo>
                  <a:cubicBezTo>
                    <a:pt x="1176217" y="1373684"/>
                    <a:pt x="994930" y="1419584"/>
                    <a:pt x="805388" y="1419584"/>
                  </a:cubicBezTo>
                  <a:cubicBezTo>
                    <a:pt x="559710" y="1419584"/>
                    <a:pt x="364060" y="1351725"/>
                    <a:pt x="218436" y="1216008"/>
                  </a:cubicBezTo>
                  <a:cubicBezTo>
                    <a:pt x="72812" y="1080290"/>
                    <a:pt x="0" y="913038"/>
                    <a:pt x="0" y="714250"/>
                  </a:cubicBezTo>
                  <a:cubicBezTo>
                    <a:pt x="0" y="515462"/>
                    <a:pt x="76775" y="346723"/>
                    <a:pt x="230324" y="208034"/>
                  </a:cubicBezTo>
                  <a:cubicBezTo>
                    <a:pt x="383872" y="69345"/>
                    <a:pt x="584476" y="0"/>
                    <a:pt x="832136" y="0"/>
                  </a:cubicBezTo>
                  <a:close/>
                </a:path>
              </a:pathLst>
            </a:custGeom>
            <a:blipFill dpi="0" rotWithShape="1">
              <a:blip r:embed="rId4"/>
              <a:srcRect/>
              <a:stretch>
                <a:fillRect/>
              </a:stretch>
            </a:blipFill>
            <a:ln w="28575">
              <a:solidFill>
                <a:srgbClr val="2D39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BE8A2A0A-3699-D12E-D0D6-AA91564BDF49}"/>
                </a:ext>
              </a:extLst>
            </p:cNvPr>
            <p:cNvSpPr/>
            <p:nvPr/>
          </p:nvSpPr>
          <p:spPr>
            <a:xfrm>
              <a:off x="8600725" y="3270113"/>
              <a:ext cx="706186" cy="848861"/>
            </a:xfrm>
            <a:custGeom>
              <a:avLst/>
              <a:gdLst/>
              <a:ahLst/>
              <a:cxnLst/>
              <a:rect l="l" t="t" r="r" b="b"/>
              <a:pathLst>
                <a:path w="1399770" h="1383920">
                  <a:moveTo>
                    <a:pt x="0" y="0"/>
                  </a:moveTo>
                  <a:lnTo>
                    <a:pt x="316122" y="0"/>
                  </a:lnTo>
                  <a:lnTo>
                    <a:pt x="1055029" y="846004"/>
                  </a:lnTo>
                  <a:lnTo>
                    <a:pt x="1055029" y="0"/>
                  </a:lnTo>
                  <a:lnTo>
                    <a:pt x="1399770" y="0"/>
                  </a:lnTo>
                  <a:lnTo>
                    <a:pt x="1399770" y="1383920"/>
                  </a:lnTo>
                  <a:lnTo>
                    <a:pt x="1108616" y="1383920"/>
                  </a:lnTo>
                  <a:lnTo>
                    <a:pt x="344742" y="497300"/>
                  </a:lnTo>
                  <a:lnTo>
                    <a:pt x="344742" y="1383920"/>
                  </a:lnTo>
                  <a:lnTo>
                    <a:pt x="0" y="1383920"/>
                  </a:lnTo>
                  <a:lnTo>
                    <a:pt x="0" y="0"/>
                  </a:lnTo>
                  <a:close/>
                </a:path>
              </a:pathLst>
            </a:custGeom>
            <a:blipFill dpi="0" rotWithShape="1">
              <a:blip r:embed="rId5"/>
              <a:srcRect/>
              <a:stretch>
                <a:fillRect/>
              </a:stretch>
            </a:blipFill>
            <a:ln w="28575">
              <a:solidFill>
                <a:srgbClr val="2D39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716F5A9A-9C9C-F89F-7540-75CDC4A7B43C}"/>
                </a:ext>
              </a:extLst>
            </p:cNvPr>
            <p:cNvSpPr/>
            <p:nvPr/>
          </p:nvSpPr>
          <p:spPr>
            <a:xfrm>
              <a:off x="8600725" y="2210545"/>
              <a:ext cx="739758" cy="848861"/>
            </a:xfrm>
            <a:custGeom>
              <a:avLst/>
              <a:gdLst/>
              <a:ahLst/>
              <a:cxnLst/>
              <a:rect l="l" t="t" r="r" b="b"/>
              <a:pathLst>
                <a:path w="1573132" h="1383920">
                  <a:moveTo>
                    <a:pt x="763286" y="330873"/>
                  </a:moveTo>
                  <a:lnTo>
                    <a:pt x="560004" y="868789"/>
                  </a:lnTo>
                  <a:lnTo>
                    <a:pt x="987603" y="868789"/>
                  </a:lnTo>
                  <a:close/>
                  <a:moveTo>
                    <a:pt x="559014" y="0"/>
                  </a:moveTo>
                  <a:lnTo>
                    <a:pt x="958457" y="0"/>
                  </a:lnTo>
                  <a:lnTo>
                    <a:pt x="1573132" y="1383920"/>
                  </a:lnTo>
                  <a:lnTo>
                    <a:pt x="1202432" y="1383920"/>
                  </a:lnTo>
                  <a:lnTo>
                    <a:pt x="1088401" y="1110504"/>
                  </a:lnTo>
                  <a:lnTo>
                    <a:pt x="468649" y="1110504"/>
                  </a:lnTo>
                  <a:lnTo>
                    <a:pt x="365313" y="1383920"/>
                  </a:lnTo>
                  <a:lnTo>
                    <a:pt x="0" y="1383920"/>
                  </a:lnTo>
                  <a:close/>
                </a:path>
              </a:pathLst>
            </a:custGeom>
            <a:blipFill dpi="0" rotWithShape="1">
              <a:blip r:embed="rId6"/>
              <a:srcRect/>
              <a:stretch>
                <a:fillRect/>
              </a:stretch>
            </a:blipFill>
            <a:ln w="28575">
              <a:solidFill>
                <a:srgbClr val="2D39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365E1214-F888-3D8A-00DF-F3E9AC944DE6}"/>
                </a:ext>
              </a:extLst>
            </p:cNvPr>
            <p:cNvSpPr/>
            <p:nvPr/>
          </p:nvSpPr>
          <p:spPr>
            <a:xfrm>
              <a:off x="8600725" y="1231553"/>
              <a:ext cx="739758" cy="848861"/>
            </a:xfrm>
            <a:custGeom>
              <a:avLst/>
              <a:gdLst/>
              <a:ahLst/>
              <a:cxnLst/>
              <a:rect l="l" t="t" r="r" b="b"/>
              <a:pathLst>
                <a:path w="1212540" h="1383920">
                  <a:moveTo>
                    <a:pt x="0" y="0"/>
                  </a:moveTo>
                  <a:lnTo>
                    <a:pt x="618158" y="0"/>
                  </a:lnTo>
                  <a:cubicBezTo>
                    <a:pt x="752224" y="0"/>
                    <a:pt x="861194" y="38774"/>
                    <a:pt x="945068" y="116323"/>
                  </a:cubicBezTo>
                  <a:cubicBezTo>
                    <a:pt x="1028942" y="193871"/>
                    <a:pt x="1070879" y="287754"/>
                    <a:pt x="1070879" y="397973"/>
                  </a:cubicBezTo>
                  <a:cubicBezTo>
                    <a:pt x="1070879" y="550428"/>
                    <a:pt x="991628" y="663283"/>
                    <a:pt x="833126" y="736539"/>
                  </a:cubicBezTo>
                  <a:cubicBezTo>
                    <a:pt x="902605" y="768146"/>
                    <a:pt x="968640" y="853253"/>
                    <a:pt x="1031231" y="991860"/>
                  </a:cubicBezTo>
                  <a:cubicBezTo>
                    <a:pt x="1093821" y="1130467"/>
                    <a:pt x="1154258" y="1261153"/>
                    <a:pt x="1212540" y="1383920"/>
                  </a:cubicBezTo>
                  <a:lnTo>
                    <a:pt x="834241" y="1383920"/>
                  </a:lnTo>
                  <a:cubicBezTo>
                    <a:pt x="811663" y="1338351"/>
                    <a:pt x="772316" y="1251505"/>
                    <a:pt x="716200" y="1123383"/>
                  </a:cubicBezTo>
                  <a:cubicBezTo>
                    <a:pt x="660085" y="995260"/>
                    <a:pt x="612049" y="913037"/>
                    <a:pt x="572093" y="876714"/>
                  </a:cubicBezTo>
                  <a:cubicBezTo>
                    <a:pt x="532138" y="840391"/>
                    <a:pt x="489375" y="822229"/>
                    <a:pt x="443806" y="822229"/>
                  </a:cubicBezTo>
                  <a:lnTo>
                    <a:pt x="344742" y="822229"/>
                  </a:lnTo>
                  <a:lnTo>
                    <a:pt x="344742" y="1383920"/>
                  </a:lnTo>
                  <a:lnTo>
                    <a:pt x="0" y="1383920"/>
                  </a:lnTo>
                  <a:lnTo>
                    <a:pt x="0" y="0"/>
                  </a:lnTo>
                  <a:close/>
                  <a:moveTo>
                    <a:pt x="344742" y="253603"/>
                  </a:moveTo>
                  <a:lnTo>
                    <a:pt x="344742" y="568626"/>
                  </a:lnTo>
                  <a:lnTo>
                    <a:pt x="527019" y="568626"/>
                  </a:lnTo>
                  <a:cubicBezTo>
                    <a:pt x="585137" y="568626"/>
                    <a:pt x="631201" y="554922"/>
                    <a:pt x="665213" y="527514"/>
                  </a:cubicBezTo>
                  <a:cubicBezTo>
                    <a:pt x="699225" y="500107"/>
                    <a:pt x="716231" y="460977"/>
                    <a:pt x="716231" y="410124"/>
                  </a:cubicBezTo>
                  <a:cubicBezTo>
                    <a:pt x="716231" y="305777"/>
                    <a:pt x="650519" y="253603"/>
                    <a:pt x="519094" y="253603"/>
                  </a:cubicBezTo>
                  <a:lnTo>
                    <a:pt x="344742" y="253603"/>
                  </a:lnTo>
                  <a:close/>
                </a:path>
              </a:pathLst>
            </a:custGeom>
            <a:blipFill dpi="0" rotWithShape="1">
              <a:blip r:embed="rId7"/>
              <a:srcRect/>
              <a:stretch>
                <a:fillRect/>
              </a:stretch>
            </a:blipFill>
            <a:ln w="28575">
              <a:solidFill>
                <a:srgbClr val="2D39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A4D88AB-0160-F6F7-3765-55E5A0C8968E}"/>
                </a:ext>
              </a:extLst>
            </p:cNvPr>
            <p:cNvSpPr/>
            <p:nvPr/>
          </p:nvSpPr>
          <p:spPr>
            <a:xfrm>
              <a:off x="8600725" y="5642591"/>
              <a:ext cx="739759" cy="848861"/>
            </a:xfrm>
            <a:custGeom>
              <a:avLst/>
              <a:gdLst/>
              <a:ahLst/>
              <a:cxnLst/>
              <a:rect l="l" t="t" r="r" b="b"/>
              <a:pathLst>
                <a:path w="1020356" h="1383920">
                  <a:moveTo>
                    <a:pt x="0" y="0"/>
                  </a:moveTo>
                  <a:lnTo>
                    <a:pt x="1006487" y="0"/>
                  </a:lnTo>
                  <a:lnTo>
                    <a:pt x="1006487" y="253603"/>
                  </a:lnTo>
                  <a:lnTo>
                    <a:pt x="344742" y="253603"/>
                  </a:lnTo>
                  <a:lnTo>
                    <a:pt x="344742" y="543860"/>
                  </a:lnTo>
                  <a:lnTo>
                    <a:pt x="975778" y="543860"/>
                  </a:lnTo>
                  <a:lnTo>
                    <a:pt x="975778" y="797463"/>
                  </a:lnTo>
                  <a:lnTo>
                    <a:pt x="344742" y="797463"/>
                  </a:lnTo>
                  <a:lnTo>
                    <a:pt x="344742" y="1130317"/>
                  </a:lnTo>
                  <a:lnTo>
                    <a:pt x="1020356" y="1130317"/>
                  </a:lnTo>
                  <a:lnTo>
                    <a:pt x="1020356" y="1383920"/>
                  </a:lnTo>
                  <a:lnTo>
                    <a:pt x="0" y="1383920"/>
                  </a:lnTo>
                  <a:lnTo>
                    <a:pt x="0" y="0"/>
                  </a:lnTo>
                  <a:close/>
                </a:path>
              </a:pathLst>
            </a:custGeom>
            <a:blipFill dpi="0" rotWithShape="1">
              <a:blip r:embed="rId8"/>
              <a:srcRect/>
              <a:stretch>
                <a:fillRect/>
              </a:stretch>
            </a:blipFill>
            <a:ln w="28575">
              <a:solidFill>
                <a:srgbClr val="2D39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3" name="Rectangle 22">
            <a:extLst>
              <a:ext uri="{FF2B5EF4-FFF2-40B4-BE49-F238E27FC236}">
                <a16:creationId xmlns:a16="http://schemas.microsoft.com/office/drawing/2014/main" id="{96C92BA2-D949-6B52-D71F-BA4D6C157446}"/>
              </a:ext>
            </a:extLst>
          </p:cNvPr>
          <p:cNvSpPr/>
          <p:nvPr/>
        </p:nvSpPr>
        <p:spPr>
          <a:xfrm>
            <a:off x="6438900" y="1786153"/>
            <a:ext cx="3743339" cy="3789147"/>
          </a:xfrm>
          <a:prstGeom prst="rect">
            <a:avLst/>
          </a:prstGeom>
          <a:blipFill dpi="0" rotWithShape="1">
            <a:blip r:embed="rId9"/>
            <a:srcRect/>
            <a:stretch>
              <a:fillRect/>
            </a:stretch>
          </a:blip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3">
            <a:extLst>
              <a:ext uri="{FF2B5EF4-FFF2-40B4-BE49-F238E27FC236}">
                <a16:creationId xmlns:a16="http://schemas.microsoft.com/office/drawing/2014/main" id="{B112D7F5-488B-603A-F0B0-A8E01763A25B}"/>
              </a:ext>
            </a:extLst>
          </p:cNvPr>
          <p:cNvSpPr txBox="1">
            <a:spLocks/>
          </p:cNvSpPr>
          <p:nvPr/>
        </p:nvSpPr>
        <p:spPr>
          <a:xfrm>
            <a:off x="838201" y="1807007"/>
            <a:ext cx="5041899" cy="3264839"/>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spcBef>
                <a:spcPts val="1200"/>
              </a:spcBef>
              <a:spcAft>
                <a:spcPts val="1000"/>
              </a:spcAft>
              <a:buNone/>
            </a:pPr>
            <a:endParaRPr lang="en-US" sz="2400" dirty="0"/>
          </a:p>
        </p:txBody>
      </p:sp>
      <p:sp>
        <p:nvSpPr>
          <p:cNvPr id="25" name="Content Placeholder 3">
            <a:extLst>
              <a:ext uri="{FF2B5EF4-FFF2-40B4-BE49-F238E27FC236}">
                <a16:creationId xmlns:a16="http://schemas.microsoft.com/office/drawing/2014/main" id="{7D7DA55E-8A1E-5D64-2264-F1D0722D967C}"/>
              </a:ext>
            </a:extLst>
          </p:cNvPr>
          <p:cNvSpPr txBox="1">
            <a:spLocks/>
          </p:cNvSpPr>
          <p:nvPr/>
        </p:nvSpPr>
        <p:spPr>
          <a:xfrm>
            <a:off x="711203" y="1690688"/>
            <a:ext cx="5600699" cy="425291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spcBef>
                <a:spcPts val="0"/>
              </a:spcBef>
              <a:spcAft>
                <a:spcPts val="0"/>
              </a:spcAft>
              <a:buNone/>
            </a:pPr>
            <a:r>
              <a:rPr lang="en-US" sz="2400" b="0" i="0" u="none" strike="noStrike" dirty="0">
                <a:solidFill>
                  <a:srgbClr val="000000"/>
                </a:solidFill>
                <a:effectLst/>
              </a:rPr>
              <a:t>The high demand from the French gave rise to better and more world-class perfumes and as of today The women’s fragrance segment is projected to reach USD 37.2 billion by 2023, compared to USD 23.8 billion for the men’s fragrance segment. </a:t>
            </a:r>
            <a:endParaRPr lang="en-US" sz="1800" b="0" dirty="0">
              <a:effectLst/>
            </a:endParaRPr>
          </a:p>
          <a:p>
            <a:pPr marL="0" indent="0" rtl="0">
              <a:spcBef>
                <a:spcPts val="0"/>
              </a:spcBef>
              <a:spcAft>
                <a:spcPts val="0"/>
              </a:spcAft>
              <a:buNone/>
            </a:pPr>
            <a:endParaRPr lang="en-US" sz="2400" dirty="0">
              <a:solidFill>
                <a:srgbClr val="000000"/>
              </a:solidFill>
            </a:endParaRPr>
          </a:p>
          <a:p>
            <a:pPr marL="0" indent="0" rtl="0">
              <a:spcBef>
                <a:spcPts val="0"/>
              </a:spcBef>
              <a:spcAft>
                <a:spcPts val="0"/>
              </a:spcAft>
              <a:buNone/>
            </a:pPr>
            <a:r>
              <a:rPr lang="en-US" sz="2400" b="0" i="0" u="none" strike="noStrike" dirty="0">
                <a:solidFill>
                  <a:srgbClr val="000000"/>
                </a:solidFill>
                <a:effectLst/>
              </a:rPr>
              <a:t>Demand Conditions:</a:t>
            </a:r>
            <a:endParaRPr lang="en-US" sz="1800" b="0" dirty="0">
              <a:effectLst/>
            </a:endParaRPr>
          </a:p>
          <a:p>
            <a:pPr rtl="0" fontAlgn="base">
              <a:spcBef>
                <a:spcPts val="0"/>
              </a:spcBef>
              <a:spcAft>
                <a:spcPts val="0"/>
              </a:spcAft>
              <a:buFont typeface="+mj-lt"/>
              <a:buAutoNum type="arabicPeriod"/>
            </a:pPr>
            <a:r>
              <a:rPr lang="en-US" sz="2400" b="0" i="0" u="none" strike="noStrike" dirty="0">
                <a:solidFill>
                  <a:srgbClr val="000000"/>
                </a:solidFill>
                <a:effectLst/>
              </a:rPr>
              <a:t>Extreme smells due to leather industry</a:t>
            </a:r>
          </a:p>
          <a:p>
            <a:pPr rtl="0" fontAlgn="base">
              <a:spcBef>
                <a:spcPts val="0"/>
              </a:spcBef>
              <a:spcAft>
                <a:spcPts val="0"/>
              </a:spcAft>
              <a:buFont typeface="+mj-lt"/>
              <a:buAutoNum type="arabicPeriod"/>
            </a:pPr>
            <a:r>
              <a:rPr lang="en-US" sz="2400" b="0" i="0" u="none" strike="noStrike" dirty="0">
                <a:solidFill>
                  <a:srgbClr val="000000"/>
                </a:solidFill>
                <a:effectLst/>
              </a:rPr>
              <a:t>Higher competition = better quality products (Early Saturation)</a:t>
            </a:r>
          </a:p>
          <a:p>
            <a:pPr rtl="0" fontAlgn="base">
              <a:spcBef>
                <a:spcPts val="0"/>
              </a:spcBef>
              <a:spcAft>
                <a:spcPts val="0"/>
              </a:spcAft>
              <a:buFont typeface="+mj-lt"/>
              <a:buAutoNum type="arabicPeriod"/>
            </a:pPr>
            <a:r>
              <a:rPr lang="en-US" sz="2400" b="0" i="0" u="none" strike="noStrike" dirty="0">
                <a:solidFill>
                  <a:srgbClr val="000000"/>
                </a:solidFill>
                <a:effectLst/>
              </a:rPr>
              <a:t>Perfume usage by men and women alike</a:t>
            </a:r>
          </a:p>
        </p:txBody>
      </p:sp>
    </p:spTree>
    <p:extLst>
      <p:ext uri="{BB962C8B-B14F-4D97-AF65-F5344CB8AC3E}">
        <p14:creationId xmlns:p14="http://schemas.microsoft.com/office/powerpoint/2010/main" val="15126806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9524E-ABCF-112B-6C20-E03AFD2A137C}"/>
              </a:ext>
            </a:extLst>
          </p:cNvPr>
          <p:cNvSpPr>
            <a:spLocks noGrp="1"/>
          </p:cNvSpPr>
          <p:nvPr>
            <p:ph type="title"/>
          </p:nvPr>
        </p:nvSpPr>
        <p:spPr/>
        <p:txBody>
          <a:bodyPr/>
          <a:lstStyle/>
          <a:p>
            <a:r>
              <a:rPr lang="en-US" dirty="0"/>
              <a:t>Perfume in France </a:t>
            </a:r>
          </a:p>
        </p:txBody>
      </p:sp>
      <p:grpSp>
        <p:nvGrpSpPr>
          <p:cNvPr id="10" name="Group 9">
            <a:extLst>
              <a:ext uri="{FF2B5EF4-FFF2-40B4-BE49-F238E27FC236}">
                <a16:creationId xmlns:a16="http://schemas.microsoft.com/office/drawing/2014/main" id="{8752A707-7212-4215-575C-6B9605C0D055}"/>
              </a:ext>
            </a:extLst>
          </p:cNvPr>
          <p:cNvGrpSpPr/>
          <p:nvPr/>
        </p:nvGrpSpPr>
        <p:grpSpPr>
          <a:xfrm>
            <a:off x="9235392" y="226348"/>
            <a:ext cx="2118408" cy="6160653"/>
            <a:chOff x="9956554" y="556548"/>
            <a:chExt cx="2118408" cy="6160653"/>
          </a:xfrm>
        </p:grpSpPr>
        <p:sp>
          <p:nvSpPr>
            <p:cNvPr id="3" name="Rectangle 2">
              <a:extLst>
                <a:ext uri="{FF2B5EF4-FFF2-40B4-BE49-F238E27FC236}">
                  <a16:creationId xmlns:a16="http://schemas.microsoft.com/office/drawing/2014/main" id="{DF9255F5-A50E-C77B-6DE9-AAA823A52374}"/>
                </a:ext>
              </a:extLst>
            </p:cNvPr>
            <p:cNvSpPr/>
            <p:nvPr/>
          </p:nvSpPr>
          <p:spPr>
            <a:xfrm rot="19454633">
              <a:off x="9956554" y="1591288"/>
              <a:ext cx="849655" cy="1242212"/>
            </a:xfrm>
            <a:prstGeom prst="rect">
              <a:avLst/>
            </a:prstGeom>
            <a:blipFill dpi="0" rotWithShape="1">
              <a:blip r:embed="rId3"/>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6BB4B99-C70B-3354-28C1-16BD64F4EE2D}"/>
                </a:ext>
              </a:extLst>
            </p:cNvPr>
            <p:cNvSpPr/>
            <p:nvPr/>
          </p:nvSpPr>
          <p:spPr>
            <a:xfrm rot="1603927">
              <a:off x="11292611" y="3406453"/>
              <a:ext cx="782351" cy="1396635"/>
            </a:xfrm>
            <a:prstGeom prst="rect">
              <a:avLst/>
            </a:prstGeom>
            <a:blipFill dpi="0" rotWithShape="1">
              <a:blip r:embed="rId4"/>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8348EF-B251-D0C9-41C1-071264DE547B}"/>
                </a:ext>
              </a:extLst>
            </p:cNvPr>
            <p:cNvSpPr/>
            <p:nvPr/>
          </p:nvSpPr>
          <p:spPr>
            <a:xfrm rot="1603927">
              <a:off x="11045373" y="2111457"/>
              <a:ext cx="777404" cy="1207210"/>
            </a:xfrm>
            <a:prstGeom prst="rect">
              <a:avLst/>
            </a:prstGeom>
            <a:blipFill dpi="0" rotWithShape="1">
              <a:blip r:embed="rId5"/>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F5CC773-10D5-E723-1A2E-A7681CCF2A29}"/>
                </a:ext>
              </a:extLst>
            </p:cNvPr>
            <p:cNvSpPr/>
            <p:nvPr/>
          </p:nvSpPr>
          <p:spPr>
            <a:xfrm rot="19454633">
              <a:off x="10179904" y="2941090"/>
              <a:ext cx="802414" cy="1392955"/>
            </a:xfrm>
            <a:prstGeom prst="rect">
              <a:avLst/>
            </a:prstGeom>
            <a:blipFill dpi="0" rotWithShape="1">
              <a:blip r:embed="rId6"/>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3D228B-32A9-2F4E-3F2E-75872A96EEE9}"/>
                </a:ext>
              </a:extLst>
            </p:cNvPr>
            <p:cNvSpPr/>
            <p:nvPr/>
          </p:nvSpPr>
          <p:spPr>
            <a:xfrm rot="1603927">
              <a:off x="10937176" y="556548"/>
              <a:ext cx="673557" cy="1413400"/>
            </a:xfrm>
            <a:prstGeom prst="rect">
              <a:avLst/>
            </a:prstGeom>
            <a:blipFill dpi="0" rotWithShape="1">
              <a:blip r:embed="rId7"/>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6EF7A19-03A9-4012-E42F-B8AC964A0CE2}"/>
                </a:ext>
              </a:extLst>
            </p:cNvPr>
            <p:cNvSpPr/>
            <p:nvPr/>
          </p:nvSpPr>
          <p:spPr>
            <a:xfrm rot="19454633">
              <a:off x="10153903" y="4112131"/>
              <a:ext cx="1016374" cy="1642847"/>
            </a:xfrm>
            <a:prstGeom prst="rect">
              <a:avLst/>
            </a:prstGeom>
            <a:blipFill dpi="0" rotWithShape="1">
              <a:blip r:embed="rId8"/>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2E33F9-F3B6-E669-592F-ED8780ABE5DC}"/>
                </a:ext>
              </a:extLst>
            </p:cNvPr>
            <p:cNvSpPr/>
            <p:nvPr/>
          </p:nvSpPr>
          <p:spPr>
            <a:xfrm rot="1603927">
              <a:off x="11046290" y="5074354"/>
              <a:ext cx="1016374" cy="1642847"/>
            </a:xfrm>
            <a:prstGeom prst="rect">
              <a:avLst/>
            </a:prstGeom>
            <a:blipFill dpi="0" rotWithShape="1">
              <a:blip r:embed="rId9"/>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Content Placeholder 3">
            <a:extLst>
              <a:ext uri="{FF2B5EF4-FFF2-40B4-BE49-F238E27FC236}">
                <a16:creationId xmlns:a16="http://schemas.microsoft.com/office/drawing/2014/main" id="{C048A967-FE6A-4079-EED5-9848F7263BFF}"/>
              </a:ext>
            </a:extLst>
          </p:cNvPr>
          <p:cNvSpPr txBox="1">
            <a:spLocks/>
          </p:cNvSpPr>
          <p:nvPr/>
        </p:nvSpPr>
        <p:spPr>
          <a:xfrm>
            <a:off x="711203" y="1690688"/>
            <a:ext cx="7010397" cy="425291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spcBef>
                <a:spcPts val="0"/>
              </a:spcBef>
              <a:spcAft>
                <a:spcPts val="0"/>
              </a:spcAft>
              <a:buNone/>
            </a:pPr>
            <a:r>
              <a:rPr lang="en-US" b="0" i="0" u="none" strike="noStrike" dirty="0">
                <a:solidFill>
                  <a:srgbClr val="000000"/>
                </a:solidFill>
                <a:effectLst/>
              </a:rPr>
              <a:t>The high skilled workforce and the diversification done by the fashion brands to expand the perfume sector has directly supported the growth of the luxury status of perfumes in France too. </a:t>
            </a: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r>
              <a:rPr lang="en-US" b="0" i="0" u="none" strike="noStrike" dirty="0">
                <a:solidFill>
                  <a:srgbClr val="000000"/>
                </a:solidFill>
                <a:effectLst/>
              </a:rPr>
              <a:t>Related and Supporting Industry:</a:t>
            </a:r>
            <a:endParaRPr lang="en-US" b="0" dirty="0">
              <a:effectLst/>
            </a:endParaRPr>
          </a:p>
          <a:p>
            <a:pPr rtl="0" fontAlgn="base">
              <a:spcBef>
                <a:spcPts val="0"/>
              </a:spcBef>
              <a:spcAft>
                <a:spcPts val="0"/>
              </a:spcAft>
              <a:buFont typeface="+mj-lt"/>
              <a:buAutoNum type="arabicPeriod"/>
            </a:pPr>
            <a:r>
              <a:rPr lang="en-US" b="0" i="0" u="none" strike="noStrike" dirty="0">
                <a:solidFill>
                  <a:srgbClr val="000000"/>
                </a:solidFill>
                <a:effectLst/>
              </a:rPr>
              <a:t>Fashion and luxury good industry</a:t>
            </a:r>
          </a:p>
          <a:p>
            <a:pPr marL="914400" lvl="1" indent="-457200" rtl="0" fontAlgn="base">
              <a:spcBef>
                <a:spcPts val="0"/>
              </a:spcBef>
              <a:spcAft>
                <a:spcPts val="0"/>
              </a:spcAft>
              <a:buFont typeface="+mj-lt"/>
              <a:buAutoNum type="alphaLcParenR"/>
            </a:pPr>
            <a:r>
              <a:rPr lang="en-US" sz="2800" i="0" u="none" strike="noStrike" dirty="0">
                <a:solidFill>
                  <a:srgbClr val="000000"/>
                </a:solidFill>
                <a:effectLst/>
              </a:rPr>
              <a:t>€150 billion in turnover</a:t>
            </a:r>
          </a:p>
          <a:p>
            <a:pPr marL="914400" lvl="1" indent="-457200" rtl="0" fontAlgn="base">
              <a:spcBef>
                <a:spcPts val="0"/>
              </a:spcBef>
              <a:spcAft>
                <a:spcPts val="0"/>
              </a:spcAft>
              <a:buFont typeface="+mj-lt"/>
              <a:buAutoNum type="alphaLcParenR"/>
            </a:pPr>
            <a:r>
              <a:rPr lang="en-US" sz="2800" i="0" u="none" strike="noStrike" dirty="0">
                <a:solidFill>
                  <a:srgbClr val="000000"/>
                </a:solidFill>
                <a:effectLst/>
              </a:rPr>
              <a:t>2.7% of the French GDP</a:t>
            </a:r>
          </a:p>
          <a:p>
            <a:pPr marL="0" indent="0" rtl="0">
              <a:spcBef>
                <a:spcPts val="0"/>
              </a:spcBef>
              <a:spcAft>
                <a:spcPts val="0"/>
              </a:spcAft>
              <a:buNone/>
            </a:pPr>
            <a:endParaRPr lang="en-US" b="0" i="0" u="none" strike="noStrike" dirty="0">
              <a:solidFill>
                <a:srgbClr val="000000"/>
              </a:solidFill>
              <a:effectLst/>
            </a:endParaRPr>
          </a:p>
        </p:txBody>
      </p:sp>
    </p:spTree>
    <p:extLst>
      <p:ext uri="{BB962C8B-B14F-4D97-AF65-F5344CB8AC3E}">
        <p14:creationId xmlns:p14="http://schemas.microsoft.com/office/powerpoint/2010/main" val="279425411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BAF3-53A3-7107-685D-D27B01158D62}"/>
              </a:ext>
            </a:extLst>
          </p:cNvPr>
          <p:cNvSpPr>
            <a:spLocks noGrp="1"/>
          </p:cNvSpPr>
          <p:nvPr>
            <p:ph type="title"/>
          </p:nvPr>
        </p:nvSpPr>
        <p:spPr/>
        <p:txBody>
          <a:bodyPr/>
          <a:lstStyle/>
          <a:p>
            <a:r>
              <a:rPr lang="en-US" dirty="0"/>
              <a:t>Perfume in France</a:t>
            </a:r>
          </a:p>
        </p:txBody>
      </p:sp>
      <p:sp>
        <p:nvSpPr>
          <p:cNvPr id="4" name="Rectangle 3">
            <a:extLst>
              <a:ext uri="{FF2B5EF4-FFF2-40B4-BE49-F238E27FC236}">
                <a16:creationId xmlns:a16="http://schemas.microsoft.com/office/drawing/2014/main" id="{2602E1F8-45BD-5DAA-820F-E07D5A5FEDD6}"/>
              </a:ext>
            </a:extLst>
          </p:cNvPr>
          <p:cNvSpPr/>
          <p:nvPr/>
        </p:nvSpPr>
        <p:spPr>
          <a:xfrm>
            <a:off x="7835900" y="806293"/>
            <a:ext cx="3517900" cy="3952876"/>
          </a:xfrm>
          <a:prstGeom prst="rect">
            <a:avLst/>
          </a:prstGeom>
          <a:blipFill dpi="0" rotWithShape="1">
            <a:blip r:embed="rId3"/>
            <a:srcRect/>
            <a:stretch>
              <a:fillRect/>
            </a:stretch>
          </a:blip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B4727FE4-DCC4-1FD4-CD1C-65BCDE229F9A}"/>
              </a:ext>
            </a:extLst>
          </p:cNvPr>
          <p:cNvSpPr>
            <a:spLocks noGrp="1"/>
          </p:cNvSpPr>
          <p:nvPr>
            <p:ph idx="1"/>
          </p:nvPr>
        </p:nvSpPr>
        <p:spPr>
          <a:xfrm>
            <a:off x="838200" y="1825625"/>
            <a:ext cx="6019800" cy="1603375"/>
          </a:xfrm>
        </p:spPr>
        <p:txBody>
          <a:bodyPr>
            <a:noAutofit/>
          </a:bodyPr>
          <a:lstStyle/>
          <a:p>
            <a:pPr marL="0" indent="0" rtl="0">
              <a:spcBef>
                <a:spcPts val="0"/>
              </a:spcBef>
              <a:spcAft>
                <a:spcPts val="0"/>
              </a:spcAft>
              <a:buNone/>
            </a:pPr>
            <a:r>
              <a:rPr lang="en-US" sz="2600" b="0" i="0" u="none" strike="noStrike" dirty="0">
                <a:solidFill>
                  <a:srgbClr val="000000"/>
                </a:solidFill>
                <a:effectLst/>
              </a:rPr>
              <a:t>Firm Strategy, Structure and Rivalry</a:t>
            </a:r>
            <a:endParaRPr lang="en-US" sz="2600" b="0" dirty="0">
              <a:effectLst/>
            </a:endParaRPr>
          </a:p>
          <a:p>
            <a:pPr rtl="0" fontAlgn="base">
              <a:spcBef>
                <a:spcPts val="0"/>
              </a:spcBef>
              <a:spcAft>
                <a:spcPts val="0"/>
              </a:spcAft>
              <a:buFont typeface="+mj-lt"/>
              <a:buAutoNum type="arabicPeriod"/>
            </a:pPr>
            <a:r>
              <a:rPr lang="en-US" sz="2600" b="0" i="0" u="none" strike="noStrike" dirty="0">
                <a:solidFill>
                  <a:srgbClr val="000000"/>
                </a:solidFill>
                <a:effectLst/>
              </a:rPr>
              <a:t>High competition amongst French brands</a:t>
            </a:r>
          </a:p>
          <a:p>
            <a:pPr rtl="0" fontAlgn="base">
              <a:spcBef>
                <a:spcPts val="0"/>
              </a:spcBef>
              <a:spcAft>
                <a:spcPts val="0"/>
              </a:spcAft>
              <a:buFont typeface="+mj-lt"/>
              <a:buAutoNum type="arabicPeriod"/>
            </a:pPr>
            <a:r>
              <a:rPr lang="en-US" sz="2600" dirty="0">
                <a:solidFill>
                  <a:srgbClr val="000000"/>
                </a:solidFill>
              </a:rPr>
              <a:t>Presence of perfumery structures dating far back as 1747.</a:t>
            </a:r>
          </a:p>
          <a:p>
            <a:pPr marL="0" indent="0">
              <a:buNone/>
            </a:pPr>
            <a:endParaRPr lang="en-US" sz="2600" dirty="0"/>
          </a:p>
        </p:txBody>
      </p:sp>
      <p:sp>
        <p:nvSpPr>
          <p:cNvPr id="3" name="Content Placeholder 5">
            <a:extLst>
              <a:ext uri="{FF2B5EF4-FFF2-40B4-BE49-F238E27FC236}">
                <a16:creationId xmlns:a16="http://schemas.microsoft.com/office/drawing/2014/main" id="{328987B5-7BC8-C846-F947-D84EC22B5D03}"/>
              </a:ext>
            </a:extLst>
          </p:cNvPr>
          <p:cNvSpPr txBox="1">
            <a:spLocks/>
          </p:cNvSpPr>
          <p:nvPr/>
        </p:nvSpPr>
        <p:spPr>
          <a:xfrm>
            <a:off x="838200" y="3957481"/>
            <a:ext cx="6019800" cy="21135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600" dirty="0">
                <a:solidFill>
                  <a:srgbClr val="000000"/>
                </a:solidFill>
              </a:rPr>
              <a:t>Government: </a:t>
            </a:r>
          </a:p>
          <a:p>
            <a:pPr marL="514350" indent="-514350">
              <a:spcBef>
                <a:spcPts val="0"/>
              </a:spcBef>
              <a:buFont typeface="+mj-lt"/>
              <a:buAutoNum type="arabicPeriod"/>
            </a:pPr>
            <a:r>
              <a:rPr lang="en-US" sz="2600" dirty="0">
                <a:solidFill>
                  <a:srgbClr val="000000"/>
                </a:solidFill>
              </a:rPr>
              <a:t>Louis XIV polices on daily production of new scents</a:t>
            </a:r>
          </a:p>
          <a:p>
            <a:pPr marL="514350" indent="-514350">
              <a:spcBef>
                <a:spcPts val="0"/>
              </a:spcBef>
              <a:buFont typeface="+mj-lt"/>
              <a:buAutoNum type="arabicPeriod"/>
            </a:pPr>
            <a:r>
              <a:rPr lang="en-US" sz="2600" dirty="0">
                <a:solidFill>
                  <a:srgbClr val="000000"/>
                </a:solidFill>
              </a:rPr>
              <a:t>France has very strict regulations and safety requirements (boost innovation)</a:t>
            </a:r>
            <a:endParaRPr lang="en-US" sz="2600" dirty="0"/>
          </a:p>
        </p:txBody>
      </p:sp>
    </p:spTree>
    <p:extLst>
      <p:ext uri="{BB962C8B-B14F-4D97-AF65-F5344CB8AC3E}">
        <p14:creationId xmlns:p14="http://schemas.microsoft.com/office/powerpoint/2010/main" val="38461007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BAF3-53A3-7107-685D-D27B01158D62}"/>
              </a:ext>
            </a:extLst>
          </p:cNvPr>
          <p:cNvSpPr>
            <a:spLocks noGrp="1"/>
          </p:cNvSpPr>
          <p:nvPr>
            <p:ph type="title"/>
          </p:nvPr>
        </p:nvSpPr>
        <p:spPr/>
        <p:txBody>
          <a:bodyPr/>
          <a:lstStyle/>
          <a:p>
            <a:r>
              <a:rPr lang="en-US" dirty="0"/>
              <a:t>Perfume in France</a:t>
            </a:r>
          </a:p>
        </p:txBody>
      </p:sp>
      <p:sp>
        <p:nvSpPr>
          <p:cNvPr id="4" name="Rectangle 3">
            <a:extLst>
              <a:ext uri="{FF2B5EF4-FFF2-40B4-BE49-F238E27FC236}">
                <a16:creationId xmlns:a16="http://schemas.microsoft.com/office/drawing/2014/main" id="{2602E1F8-45BD-5DAA-820F-E07D5A5FEDD6}"/>
              </a:ext>
            </a:extLst>
          </p:cNvPr>
          <p:cNvSpPr/>
          <p:nvPr/>
        </p:nvSpPr>
        <p:spPr>
          <a:xfrm>
            <a:off x="7505700" y="1825625"/>
            <a:ext cx="4279900" cy="3895726"/>
          </a:xfrm>
          <a:prstGeom prst="rect">
            <a:avLst/>
          </a:prstGeom>
          <a:blipFill dpi="0" rotWithShape="1">
            <a:blip r:embed="rId3"/>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B4727FE4-DCC4-1FD4-CD1C-65BCDE229F9A}"/>
              </a:ext>
            </a:extLst>
          </p:cNvPr>
          <p:cNvSpPr>
            <a:spLocks noGrp="1"/>
          </p:cNvSpPr>
          <p:nvPr>
            <p:ph idx="1"/>
          </p:nvPr>
        </p:nvSpPr>
        <p:spPr>
          <a:xfrm>
            <a:off x="838200" y="1827499"/>
            <a:ext cx="6375400" cy="3895726"/>
          </a:xfrm>
        </p:spPr>
        <p:txBody>
          <a:bodyPr>
            <a:noAutofit/>
          </a:bodyPr>
          <a:lstStyle/>
          <a:p>
            <a:pPr marL="0" indent="0" rtl="0">
              <a:spcBef>
                <a:spcPts val="0"/>
              </a:spcBef>
              <a:spcAft>
                <a:spcPts val="0"/>
              </a:spcAft>
              <a:buNone/>
            </a:pPr>
            <a:r>
              <a:rPr lang="en-US" b="0" i="0" u="none" strike="noStrike" dirty="0">
                <a:solidFill>
                  <a:srgbClr val="000000"/>
                </a:solidFill>
                <a:effectLst/>
              </a:rPr>
              <a:t>Therefore, as we can see, in a series of very fortunate events, France has come out as the Perfume Capital of the world. We can see the Porter’s Diamond in play throughout this rise and changing societal demands, the industry continues to evolve and adapt. It will be interesting to see how the French, in staying the perfume capital of the world, are able handle competitive threats in the coming years</a:t>
            </a:r>
            <a:endParaRPr lang="en-US" dirty="0"/>
          </a:p>
        </p:txBody>
      </p:sp>
    </p:spTree>
    <p:extLst>
      <p:ext uri="{BB962C8B-B14F-4D97-AF65-F5344CB8AC3E}">
        <p14:creationId xmlns:p14="http://schemas.microsoft.com/office/powerpoint/2010/main" val="113767823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DCC2E-7294-3C8C-14D2-C786993D0D9E}"/>
              </a:ext>
            </a:extLst>
          </p:cNvPr>
          <p:cNvSpPr>
            <a:spLocks noGrp="1"/>
          </p:cNvSpPr>
          <p:nvPr>
            <p:ph type="title"/>
          </p:nvPr>
        </p:nvSpPr>
        <p:spPr/>
        <p:txBody>
          <a:bodyPr/>
          <a:lstStyle/>
          <a:p>
            <a:r>
              <a:rPr lang="en-US" dirty="0"/>
              <a:t>Porter’s Five Forces</a:t>
            </a:r>
          </a:p>
        </p:txBody>
      </p:sp>
      <p:sp>
        <p:nvSpPr>
          <p:cNvPr id="3" name="Rectangle 2">
            <a:extLst>
              <a:ext uri="{FF2B5EF4-FFF2-40B4-BE49-F238E27FC236}">
                <a16:creationId xmlns:a16="http://schemas.microsoft.com/office/drawing/2014/main" id="{1B494582-B7E8-E455-DA89-2C3134398122}"/>
              </a:ext>
            </a:extLst>
          </p:cNvPr>
          <p:cNvSpPr/>
          <p:nvPr/>
        </p:nvSpPr>
        <p:spPr>
          <a:xfrm>
            <a:off x="2366554" y="1690688"/>
            <a:ext cx="7458892" cy="4802187"/>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04282B4-6EF1-F8FA-080B-4C6857C54384}"/>
              </a:ext>
            </a:extLst>
          </p:cNvPr>
          <p:cNvSpPr/>
          <p:nvPr/>
        </p:nvSpPr>
        <p:spPr>
          <a:xfrm>
            <a:off x="8369300" y="0"/>
            <a:ext cx="3822700" cy="2053045"/>
          </a:xfrm>
          <a:prstGeom prst="rect">
            <a:avLst/>
          </a:prstGeom>
          <a:blipFill dpi="0" rotWithShape="1">
            <a:blip r:embed="rId3"/>
            <a:srcRect/>
            <a:stretch>
              <a:fillRect/>
            </a:stretch>
          </a:blip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39772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8F125E-A33A-A035-EC6F-A963DF72B235}"/>
              </a:ext>
            </a:extLst>
          </p:cNvPr>
          <p:cNvSpPr txBox="1">
            <a:spLocks/>
          </p:cNvSpPr>
          <p:nvPr/>
        </p:nvSpPr>
        <p:spPr>
          <a:xfrm>
            <a:off x="838199" y="365125"/>
            <a:ext cx="11353801" cy="1325563"/>
          </a:xfrm>
          <a:prstGeom prst="rect">
            <a:avLst/>
          </a:prstGeom>
        </p:spPr>
        <p:txBody>
          <a:bodyPr/>
          <a:lstStyle>
            <a:lvl1pPr algn="l" defTabSz="914400" rtl="0" eaLnBrk="1" latinLnBrk="0" hangingPunct="1">
              <a:lnSpc>
                <a:spcPct val="90000"/>
              </a:lnSpc>
              <a:spcBef>
                <a:spcPct val="0"/>
              </a:spcBef>
              <a:buNone/>
              <a:defRPr sz="4400" kern="1200">
                <a:solidFill>
                  <a:srgbClr val="2D391B"/>
                </a:solidFill>
                <a:latin typeface="Gill Sans MT" panose="020B0502020104020203" pitchFamily="34" charset="0"/>
                <a:ea typeface="+mj-ea"/>
                <a:cs typeface="+mj-cs"/>
              </a:defRPr>
            </a:lvl1pPr>
          </a:lstStyle>
          <a:p>
            <a:r>
              <a:rPr lang="en-US" dirty="0"/>
              <a:t>Financial Education Crew</a:t>
            </a:r>
          </a:p>
        </p:txBody>
      </p:sp>
      <p:sp>
        <p:nvSpPr>
          <p:cNvPr id="2" name="Rectangle 1">
            <a:extLst>
              <a:ext uri="{FF2B5EF4-FFF2-40B4-BE49-F238E27FC236}">
                <a16:creationId xmlns:a16="http://schemas.microsoft.com/office/drawing/2014/main" id="{B6FA0EEE-5BAA-6EDD-18C4-1F87701909BD}"/>
              </a:ext>
            </a:extLst>
          </p:cNvPr>
          <p:cNvSpPr/>
          <p:nvPr/>
        </p:nvSpPr>
        <p:spPr>
          <a:xfrm>
            <a:off x="7632700" y="363313"/>
            <a:ext cx="2360168" cy="3911032"/>
          </a:xfrm>
          <a:prstGeom prst="rect">
            <a:avLst/>
          </a:prstGeom>
          <a:blipFill>
            <a:blip r:embed="rId2"/>
            <a:stretch>
              <a:fillRect/>
            </a:stretch>
          </a:blip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430432-3677-230E-7044-AA467374E968}"/>
              </a:ext>
            </a:extLst>
          </p:cNvPr>
          <p:cNvSpPr/>
          <p:nvPr/>
        </p:nvSpPr>
        <p:spPr>
          <a:xfrm>
            <a:off x="9831834" y="2946969"/>
            <a:ext cx="2360166" cy="3911031"/>
          </a:xfrm>
          <a:prstGeom prst="rect">
            <a:avLst/>
          </a:prstGeom>
          <a:blipFill>
            <a:blip r:embed="rId3"/>
            <a:stretch>
              <a:fillRect/>
            </a:stretch>
          </a:blip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A18C37A4-9379-7350-1623-C6FFD8E2FCB6}"/>
              </a:ext>
            </a:extLst>
          </p:cNvPr>
          <p:cNvSpPr txBox="1">
            <a:spLocks/>
          </p:cNvSpPr>
          <p:nvPr/>
        </p:nvSpPr>
        <p:spPr>
          <a:xfrm>
            <a:off x="766506" y="1690688"/>
            <a:ext cx="6235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base">
              <a:spcBef>
                <a:spcPts val="0"/>
              </a:spcBef>
            </a:pPr>
            <a:r>
              <a:rPr lang="en-IN" sz="2200" b="1" dirty="0"/>
              <a:t>Business in one line</a:t>
            </a:r>
            <a:r>
              <a:rPr lang="en-IN" sz="2200" dirty="0"/>
              <a:t> – Enabling financial wellbeing and freedom through financial education</a:t>
            </a:r>
          </a:p>
          <a:p>
            <a:pPr marL="0" indent="0" algn="just" fontAlgn="base">
              <a:spcBef>
                <a:spcPts val="0"/>
              </a:spcBef>
              <a:buNone/>
            </a:pPr>
            <a:r>
              <a:rPr lang="en-IN" sz="2200" dirty="0"/>
              <a:t> </a:t>
            </a:r>
          </a:p>
          <a:p>
            <a:pPr algn="just" fontAlgn="base">
              <a:spcBef>
                <a:spcPts val="0"/>
              </a:spcBef>
            </a:pPr>
            <a:r>
              <a:rPr lang="en-IN" sz="2200" b="1" dirty="0"/>
              <a:t>What does the business do </a:t>
            </a:r>
            <a:r>
              <a:rPr lang="en-IN" sz="2200" dirty="0"/>
              <a:t>– Online and in person financial education for students over 10 years of age and women </a:t>
            </a:r>
          </a:p>
          <a:p>
            <a:pPr marL="0" indent="0" algn="just" fontAlgn="base">
              <a:spcBef>
                <a:spcPts val="0"/>
              </a:spcBef>
              <a:buNone/>
            </a:pPr>
            <a:endParaRPr lang="en-IN" sz="2200" dirty="0"/>
          </a:p>
          <a:p>
            <a:pPr algn="just" fontAlgn="base">
              <a:spcBef>
                <a:spcPts val="0"/>
              </a:spcBef>
            </a:pPr>
            <a:r>
              <a:rPr lang="en-IN" sz="2200" b="1" dirty="0"/>
              <a:t>What does the brand stand for </a:t>
            </a:r>
            <a:r>
              <a:rPr lang="en-IN" sz="2200" dirty="0"/>
              <a:t>– Providing high-quality, interactive financial education to young adults that enables financial well-being and freedom. </a:t>
            </a:r>
          </a:p>
          <a:p>
            <a:pPr marL="0" indent="0" algn="just" fontAlgn="base">
              <a:spcBef>
                <a:spcPts val="0"/>
              </a:spcBef>
              <a:buNone/>
            </a:pPr>
            <a:endParaRPr lang="en-IN" sz="2200" dirty="0"/>
          </a:p>
          <a:p>
            <a:pPr algn="just">
              <a:spcBef>
                <a:spcPts val="0"/>
              </a:spcBef>
            </a:pPr>
            <a:r>
              <a:rPr lang="en-IN" sz="2200" b="1" dirty="0"/>
              <a:t>As per Securities exchange board of India (SEBI) only 27% of the country's population </a:t>
            </a:r>
            <a:r>
              <a:rPr lang="en-IN" sz="2200" dirty="0"/>
              <a:t>has financial literacy. </a:t>
            </a:r>
            <a:endParaRPr lang="en-US" sz="2200" dirty="0"/>
          </a:p>
        </p:txBody>
      </p:sp>
    </p:spTree>
    <p:extLst>
      <p:ext uri="{BB962C8B-B14F-4D97-AF65-F5344CB8AC3E}">
        <p14:creationId xmlns:p14="http://schemas.microsoft.com/office/powerpoint/2010/main" val="394999046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8F125E-A33A-A035-EC6F-A963DF72B235}"/>
              </a:ext>
            </a:extLst>
          </p:cNvPr>
          <p:cNvSpPr txBox="1">
            <a:spLocks/>
          </p:cNvSpPr>
          <p:nvPr/>
        </p:nvSpPr>
        <p:spPr>
          <a:xfrm>
            <a:off x="838199" y="365125"/>
            <a:ext cx="11353801" cy="1325563"/>
          </a:xfrm>
          <a:prstGeom prst="rect">
            <a:avLst/>
          </a:prstGeom>
        </p:spPr>
        <p:txBody>
          <a:bodyPr/>
          <a:lstStyle>
            <a:lvl1pPr algn="l" defTabSz="914400" rtl="0" eaLnBrk="1" latinLnBrk="0" hangingPunct="1">
              <a:lnSpc>
                <a:spcPct val="90000"/>
              </a:lnSpc>
              <a:spcBef>
                <a:spcPct val="0"/>
              </a:spcBef>
              <a:buNone/>
              <a:defRPr sz="4400" kern="1200">
                <a:solidFill>
                  <a:srgbClr val="2D391B"/>
                </a:solidFill>
                <a:latin typeface="Gill Sans MT" panose="020B0502020104020203" pitchFamily="34" charset="0"/>
                <a:ea typeface="+mj-ea"/>
                <a:cs typeface="+mj-cs"/>
              </a:defRPr>
            </a:lvl1pPr>
          </a:lstStyle>
          <a:p>
            <a:r>
              <a:rPr lang="en-US" dirty="0"/>
              <a:t>Financial Education Crew</a:t>
            </a:r>
          </a:p>
        </p:txBody>
      </p:sp>
      <p:graphicFrame>
        <p:nvGraphicFramePr>
          <p:cNvPr id="8" name="Diagram 7">
            <a:extLst>
              <a:ext uri="{FF2B5EF4-FFF2-40B4-BE49-F238E27FC236}">
                <a16:creationId xmlns:a16="http://schemas.microsoft.com/office/drawing/2014/main" id="{91A83386-52F2-E4FF-3A79-54178A4ED486}"/>
              </a:ext>
            </a:extLst>
          </p:cNvPr>
          <p:cNvGraphicFramePr/>
          <p:nvPr>
            <p:extLst>
              <p:ext uri="{D42A27DB-BD31-4B8C-83A1-F6EECF244321}">
                <p14:modId xmlns:p14="http://schemas.microsoft.com/office/powerpoint/2010/main" val="1991073830"/>
              </p:ext>
            </p:extLst>
          </p:nvPr>
        </p:nvGraphicFramePr>
        <p:xfrm>
          <a:off x="381001" y="241300"/>
          <a:ext cx="10312400" cy="673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67682D59-E474-9A3E-5052-2704ABB8F90F}"/>
              </a:ext>
            </a:extLst>
          </p:cNvPr>
          <p:cNvSpPr/>
          <p:nvPr/>
        </p:nvSpPr>
        <p:spPr>
          <a:xfrm>
            <a:off x="10693401" y="382190"/>
            <a:ext cx="1560068" cy="2864645"/>
          </a:xfrm>
          <a:prstGeom prst="rect">
            <a:avLst/>
          </a:prstGeom>
          <a:blipFill>
            <a:blip r:embed="rId7"/>
            <a:stretch>
              <a:fillRect/>
            </a:stretch>
          </a:blip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5B9624-365D-08C3-224C-263E72892CED}"/>
              </a:ext>
            </a:extLst>
          </p:cNvPr>
          <p:cNvSpPr/>
          <p:nvPr/>
        </p:nvSpPr>
        <p:spPr>
          <a:xfrm>
            <a:off x="10631932" y="3993356"/>
            <a:ext cx="1560067" cy="2864644"/>
          </a:xfrm>
          <a:prstGeom prst="rect">
            <a:avLst/>
          </a:prstGeom>
          <a:blipFill>
            <a:blip r:embed="rId8"/>
            <a:stretch>
              <a:fillRect/>
            </a:stretch>
          </a:blip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68872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8F125E-A33A-A035-EC6F-A963DF72B235}"/>
              </a:ext>
            </a:extLst>
          </p:cNvPr>
          <p:cNvSpPr txBox="1">
            <a:spLocks/>
          </p:cNvSpPr>
          <p:nvPr/>
        </p:nvSpPr>
        <p:spPr>
          <a:xfrm>
            <a:off x="838198" y="365125"/>
            <a:ext cx="11551922" cy="1325563"/>
          </a:xfrm>
          <a:prstGeom prst="rect">
            <a:avLst/>
          </a:prstGeom>
        </p:spPr>
        <p:txBody>
          <a:bodyPr/>
          <a:lstStyle>
            <a:lvl1pPr algn="l" defTabSz="914400" rtl="0" eaLnBrk="1" latinLnBrk="0" hangingPunct="1">
              <a:lnSpc>
                <a:spcPct val="90000"/>
              </a:lnSpc>
              <a:spcBef>
                <a:spcPct val="0"/>
              </a:spcBef>
              <a:buNone/>
              <a:defRPr sz="4400" kern="1200">
                <a:solidFill>
                  <a:srgbClr val="2D391B"/>
                </a:solidFill>
                <a:latin typeface="Gill Sans MT" panose="020B0502020104020203" pitchFamily="34" charset="0"/>
                <a:ea typeface="+mj-ea"/>
                <a:cs typeface="+mj-cs"/>
              </a:defRPr>
            </a:lvl1pPr>
          </a:lstStyle>
          <a:p>
            <a:r>
              <a:rPr lang="en-US" dirty="0"/>
              <a:t>Barging Power of Customers</a:t>
            </a:r>
          </a:p>
        </p:txBody>
      </p:sp>
      <p:graphicFrame>
        <p:nvGraphicFramePr>
          <p:cNvPr id="15" name="TextBox 5">
            <a:extLst>
              <a:ext uri="{FF2B5EF4-FFF2-40B4-BE49-F238E27FC236}">
                <a16:creationId xmlns:a16="http://schemas.microsoft.com/office/drawing/2014/main" id="{D566A1C8-F342-F061-F34C-76599CE01EB9}"/>
              </a:ext>
            </a:extLst>
          </p:cNvPr>
          <p:cNvGraphicFramePr/>
          <p:nvPr>
            <p:extLst>
              <p:ext uri="{D42A27DB-BD31-4B8C-83A1-F6EECF244321}">
                <p14:modId xmlns:p14="http://schemas.microsoft.com/office/powerpoint/2010/main" val="1434885150"/>
              </p:ext>
            </p:extLst>
          </p:nvPr>
        </p:nvGraphicFramePr>
        <p:xfrm>
          <a:off x="714375" y="1209368"/>
          <a:ext cx="10745122" cy="5174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83630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8F125E-A33A-A035-EC6F-A963DF72B235}"/>
              </a:ext>
            </a:extLst>
          </p:cNvPr>
          <p:cNvSpPr txBox="1">
            <a:spLocks/>
          </p:cNvSpPr>
          <p:nvPr/>
        </p:nvSpPr>
        <p:spPr>
          <a:xfrm>
            <a:off x="115529" y="157344"/>
            <a:ext cx="10515600" cy="1325563"/>
          </a:xfrm>
          <a:prstGeom prst="rect">
            <a:avLst/>
          </a:prstGeom>
          <a:ln>
            <a:noFill/>
          </a:ln>
        </p:spPr>
        <p:txBody>
          <a:bodyPr/>
          <a:lstStyle>
            <a:lvl1pPr algn="l" defTabSz="914400" rtl="0" eaLnBrk="1" latinLnBrk="0" hangingPunct="1">
              <a:lnSpc>
                <a:spcPct val="90000"/>
              </a:lnSpc>
              <a:spcBef>
                <a:spcPct val="0"/>
              </a:spcBef>
              <a:buNone/>
              <a:defRPr sz="4400" kern="1200">
                <a:solidFill>
                  <a:srgbClr val="2D391B"/>
                </a:solidFill>
                <a:latin typeface="Gill Sans MT" panose="020B0502020104020203" pitchFamily="34" charset="0"/>
                <a:ea typeface="+mj-ea"/>
                <a:cs typeface="+mj-cs"/>
              </a:defRPr>
            </a:lvl1pPr>
          </a:lstStyle>
          <a:p>
            <a:r>
              <a:rPr lang="en-US" dirty="0"/>
              <a:t>Competitive Rivalry</a:t>
            </a:r>
          </a:p>
        </p:txBody>
      </p:sp>
      <p:sp>
        <p:nvSpPr>
          <p:cNvPr id="9" name="Text Placeholder 2">
            <a:extLst>
              <a:ext uri="{FF2B5EF4-FFF2-40B4-BE49-F238E27FC236}">
                <a16:creationId xmlns:a16="http://schemas.microsoft.com/office/drawing/2014/main" id="{3C5E2CD9-0937-3AFF-EBE6-679D8D01DEF4}"/>
              </a:ext>
            </a:extLst>
          </p:cNvPr>
          <p:cNvSpPr txBox="1">
            <a:spLocks/>
          </p:cNvSpPr>
          <p:nvPr/>
        </p:nvSpPr>
        <p:spPr>
          <a:xfrm>
            <a:off x="2763204" y="1238397"/>
            <a:ext cx="2747782" cy="514962"/>
          </a:xfrm>
          <a:prstGeom prst="rect">
            <a:avLst/>
          </a:prstGeom>
          <a:ln>
            <a:noFill/>
          </a:ln>
        </p:spPr>
        <p:txBody>
          <a:bodyPr/>
          <a:lstStyle>
            <a:defPPr>
              <a:defRPr lang="en-US"/>
            </a:defPPr>
            <a:lvl1pPr indent="0" algn="ctr">
              <a:lnSpc>
                <a:spcPct val="90000"/>
              </a:lnSpc>
              <a:spcBef>
                <a:spcPts val="1000"/>
              </a:spcBef>
              <a:buFont typeface="Arial" panose="020B0604020202020204" pitchFamily="34" charset="0"/>
              <a:buNone/>
              <a:defRPr sz="2400" b="1">
                <a:solidFill>
                  <a:srgbClr val="2D391B"/>
                </a:solidFill>
                <a:latin typeface="Gill Sans MT" panose="020B0502020104020203" pitchFamily="34" charset="0"/>
              </a:defRPr>
            </a:lvl1pPr>
            <a:lvl2pPr marL="685800" indent="-228600">
              <a:lnSpc>
                <a:spcPct val="90000"/>
              </a:lnSpc>
              <a:spcBef>
                <a:spcPts val="500"/>
              </a:spcBef>
              <a:buFont typeface="Arial" panose="020B0604020202020204" pitchFamily="34" charset="0"/>
              <a:buChar char="•"/>
              <a:defRPr sz="2400">
                <a:solidFill>
                  <a:srgbClr val="2D391B"/>
                </a:solidFill>
                <a:latin typeface="Gill Sans MT" panose="020B0502020104020203" pitchFamily="34" charset="0"/>
              </a:defRPr>
            </a:lvl2pPr>
            <a:lvl3pPr marL="1143000" indent="-228600">
              <a:lnSpc>
                <a:spcPct val="90000"/>
              </a:lnSpc>
              <a:spcBef>
                <a:spcPts val="500"/>
              </a:spcBef>
              <a:buFont typeface="Arial" panose="020B0604020202020204" pitchFamily="34" charset="0"/>
              <a:buChar char="•"/>
              <a:defRPr sz="2000">
                <a:solidFill>
                  <a:srgbClr val="2D391B"/>
                </a:solidFill>
                <a:latin typeface="Gill Sans MT" panose="020B0502020104020203" pitchFamily="34" charset="0"/>
              </a:defRPr>
            </a:lvl3pPr>
            <a:lvl4pPr marL="16002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4pPr>
            <a:lvl5pPr marL="20574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dirty="0"/>
          </a:p>
        </p:txBody>
      </p:sp>
      <p:sp>
        <p:nvSpPr>
          <p:cNvPr id="10" name="Content Placeholder 3">
            <a:extLst>
              <a:ext uri="{FF2B5EF4-FFF2-40B4-BE49-F238E27FC236}">
                <a16:creationId xmlns:a16="http://schemas.microsoft.com/office/drawing/2014/main" id="{30272B57-A79C-16B7-7185-D0B7E0F97285}"/>
              </a:ext>
            </a:extLst>
          </p:cNvPr>
          <p:cNvSpPr txBox="1">
            <a:spLocks/>
          </p:cNvSpPr>
          <p:nvPr/>
        </p:nvSpPr>
        <p:spPr>
          <a:xfrm>
            <a:off x="2789327" y="2174544"/>
            <a:ext cx="2747782"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700" dirty="0"/>
              <a:t>Free Financial Education as a part of their CSR initiatives.</a:t>
            </a:r>
          </a:p>
        </p:txBody>
      </p:sp>
      <p:sp>
        <p:nvSpPr>
          <p:cNvPr id="11" name="Text Placeholder 4">
            <a:extLst>
              <a:ext uri="{FF2B5EF4-FFF2-40B4-BE49-F238E27FC236}">
                <a16:creationId xmlns:a16="http://schemas.microsoft.com/office/drawing/2014/main" id="{13C391FA-C18A-3D5C-3E53-B769BA1673D5}"/>
              </a:ext>
            </a:extLst>
          </p:cNvPr>
          <p:cNvSpPr txBox="1">
            <a:spLocks/>
          </p:cNvSpPr>
          <p:nvPr/>
        </p:nvSpPr>
        <p:spPr>
          <a:xfrm>
            <a:off x="5881972" y="1242116"/>
            <a:ext cx="2761314" cy="51496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p>
        </p:txBody>
      </p:sp>
      <p:sp>
        <p:nvSpPr>
          <p:cNvPr id="13" name="Rectangle 12">
            <a:extLst>
              <a:ext uri="{FF2B5EF4-FFF2-40B4-BE49-F238E27FC236}">
                <a16:creationId xmlns:a16="http://schemas.microsoft.com/office/drawing/2014/main" id="{B76614D2-594C-6BCC-B188-22A53215180C}"/>
              </a:ext>
            </a:extLst>
          </p:cNvPr>
          <p:cNvSpPr/>
          <p:nvPr/>
        </p:nvSpPr>
        <p:spPr>
          <a:xfrm>
            <a:off x="6471251" y="940111"/>
            <a:ext cx="996193" cy="1030364"/>
          </a:xfrm>
          <a:prstGeom prst="rect">
            <a:avLst/>
          </a:prstGeom>
          <a:blipFill dpi="0" rotWithShape="1">
            <a:blip r:embed="rId3"/>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001B074-3AE1-A2BD-24BA-36D77D9789AA}"/>
              </a:ext>
            </a:extLst>
          </p:cNvPr>
          <p:cNvSpPr/>
          <p:nvPr/>
        </p:nvSpPr>
        <p:spPr>
          <a:xfrm>
            <a:off x="3468642" y="1127596"/>
            <a:ext cx="1194311" cy="655394"/>
          </a:xfrm>
          <a:prstGeom prst="rect">
            <a:avLst/>
          </a:prstGeom>
          <a:blipFill dpi="0" rotWithShape="1">
            <a:blip r:embed="rId4"/>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675C6D79-740A-81A2-A0E3-E327D2A67172}"/>
              </a:ext>
            </a:extLst>
          </p:cNvPr>
          <p:cNvSpPr txBox="1">
            <a:spLocks/>
          </p:cNvSpPr>
          <p:nvPr/>
        </p:nvSpPr>
        <p:spPr>
          <a:xfrm>
            <a:off x="9014272" y="1274763"/>
            <a:ext cx="2710514" cy="514962"/>
          </a:xfrm>
          <a:prstGeom prst="rect">
            <a:avLst/>
          </a:prstGeom>
          <a:ln>
            <a:noFill/>
          </a:ln>
        </p:spPr>
        <p:txBody>
          <a:bodyPr/>
          <a:lstStyle>
            <a:defPPr>
              <a:defRPr lang="en-US"/>
            </a:defPPr>
            <a:lvl1pPr indent="0" algn="ctr">
              <a:lnSpc>
                <a:spcPct val="90000"/>
              </a:lnSpc>
              <a:spcBef>
                <a:spcPts val="1000"/>
              </a:spcBef>
              <a:buFont typeface="Arial" panose="020B0604020202020204" pitchFamily="34" charset="0"/>
              <a:buNone/>
              <a:defRPr sz="2400" b="1">
                <a:solidFill>
                  <a:srgbClr val="2D391B"/>
                </a:solidFill>
                <a:latin typeface="Gill Sans MT" panose="020B0502020104020203" pitchFamily="34" charset="0"/>
              </a:defRPr>
            </a:lvl1pPr>
            <a:lvl2pPr marL="685800" indent="-228600">
              <a:lnSpc>
                <a:spcPct val="90000"/>
              </a:lnSpc>
              <a:spcBef>
                <a:spcPts val="500"/>
              </a:spcBef>
              <a:buFont typeface="Arial" panose="020B0604020202020204" pitchFamily="34" charset="0"/>
              <a:buChar char="•"/>
              <a:defRPr sz="2400">
                <a:solidFill>
                  <a:srgbClr val="2D391B"/>
                </a:solidFill>
                <a:latin typeface="Gill Sans MT" panose="020B0502020104020203" pitchFamily="34" charset="0"/>
              </a:defRPr>
            </a:lvl2pPr>
            <a:lvl3pPr marL="1143000" indent="-228600">
              <a:lnSpc>
                <a:spcPct val="90000"/>
              </a:lnSpc>
              <a:spcBef>
                <a:spcPts val="500"/>
              </a:spcBef>
              <a:buFont typeface="Arial" panose="020B0604020202020204" pitchFamily="34" charset="0"/>
              <a:buChar char="•"/>
              <a:defRPr sz="2000">
                <a:solidFill>
                  <a:srgbClr val="2D391B"/>
                </a:solidFill>
                <a:latin typeface="Gill Sans MT" panose="020B0502020104020203" pitchFamily="34" charset="0"/>
              </a:defRPr>
            </a:lvl3pPr>
            <a:lvl4pPr marL="16002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4pPr>
            <a:lvl5pPr marL="20574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dirty="0"/>
          </a:p>
        </p:txBody>
      </p:sp>
      <p:sp>
        <p:nvSpPr>
          <p:cNvPr id="17" name="Rectangle 16">
            <a:extLst>
              <a:ext uri="{FF2B5EF4-FFF2-40B4-BE49-F238E27FC236}">
                <a16:creationId xmlns:a16="http://schemas.microsoft.com/office/drawing/2014/main" id="{B5566AF8-6A86-C870-0C89-AB81041BAF29}"/>
              </a:ext>
            </a:extLst>
          </p:cNvPr>
          <p:cNvSpPr/>
          <p:nvPr/>
        </p:nvSpPr>
        <p:spPr>
          <a:xfrm>
            <a:off x="9733935" y="1108447"/>
            <a:ext cx="1124564" cy="757128"/>
          </a:xfrm>
          <a:prstGeom prst="rect">
            <a:avLst/>
          </a:prstGeom>
          <a:blipFill dpi="0" rotWithShape="1">
            <a:blip r:embed="rId5"/>
            <a:srcRect/>
            <a:stretch>
              <a:fillRect/>
            </a:stretch>
          </a:blip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5C8144EB-4959-67FF-4F58-E1C2B03C2EF5}"/>
              </a:ext>
            </a:extLst>
          </p:cNvPr>
          <p:cNvSpPr txBox="1">
            <a:spLocks/>
          </p:cNvSpPr>
          <p:nvPr/>
        </p:nvSpPr>
        <p:spPr>
          <a:xfrm>
            <a:off x="-35378" y="2258409"/>
            <a:ext cx="2747782" cy="514962"/>
          </a:xfrm>
          <a:prstGeom prst="rect">
            <a:avLst/>
          </a:prstGeom>
          <a:ln>
            <a:noFill/>
          </a:ln>
        </p:spPr>
        <p:txBody>
          <a:bodyPr/>
          <a:lstStyle>
            <a:defPPr>
              <a:defRPr lang="en-US"/>
            </a:defPPr>
            <a:lvl1pPr indent="0" algn="ctr">
              <a:lnSpc>
                <a:spcPct val="90000"/>
              </a:lnSpc>
              <a:spcBef>
                <a:spcPts val="1000"/>
              </a:spcBef>
              <a:buFont typeface="Arial" panose="020B0604020202020204" pitchFamily="34" charset="0"/>
              <a:buNone/>
              <a:defRPr sz="2400" b="1">
                <a:solidFill>
                  <a:srgbClr val="2D391B"/>
                </a:solidFill>
                <a:latin typeface="Gill Sans MT" panose="020B0502020104020203" pitchFamily="34" charset="0"/>
              </a:defRPr>
            </a:lvl1pPr>
            <a:lvl2pPr marL="685800" indent="-228600">
              <a:lnSpc>
                <a:spcPct val="90000"/>
              </a:lnSpc>
              <a:spcBef>
                <a:spcPts val="500"/>
              </a:spcBef>
              <a:buFont typeface="Arial" panose="020B0604020202020204" pitchFamily="34" charset="0"/>
              <a:buChar char="•"/>
              <a:defRPr sz="2400">
                <a:solidFill>
                  <a:srgbClr val="2D391B"/>
                </a:solidFill>
                <a:latin typeface="Gill Sans MT" panose="020B0502020104020203" pitchFamily="34" charset="0"/>
              </a:defRPr>
            </a:lvl2pPr>
            <a:lvl3pPr marL="1143000" indent="-228600">
              <a:lnSpc>
                <a:spcPct val="90000"/>
              </a:lnSpc>
              <a:spcBef>
                <a:spcPts val="500"/>
              </a:spcBef>
              <a:buFont typeface="Arial" panose="020B0604020202020204" pitchFamily="34" charset="0"/>
              <a:buChar char="•"/>
              <a:defRPr sz="2000">
                <a:solidFill>
                  <a:srgbClr val="2D391B"/>
                </a:solidFill>
                <a:latin typeface="Gill Sans MT" panose="020B0502020104020203" pitchFamily="34" charset="0"/>
              </a:defRPr>
            </a:lvl3pPr>
            <a:lvl4pPr marL="16002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4pPr>
            <a:lvl5pPr marL="20574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Operations</a:t>
            </a:r>
          </a:p>
        </p:txBody>
      </p:sp>
      <p:sp>
        <p:nvSpPr>
          <p:cNvPr id="28" name="Text Placeholder 2">
            <a:extLst>
              <a:ext uri="{FF2B5EF4-FFF2-40B4-BE49-F238E27FC236}">
                <a16:creationId xmlns:a16="http://schemas.microsoft.com/office/drawing/2014/main" id="{DBC38685-A10D-A9EF-3AC3-93B0A6672C2F}"/>
              </a:ext>
            </a:extLst>
          </p:cNvPr>
          <p:cNvSpPr txBox="1">
            <a:spLocks/>
          </p:cNvSpPr>
          <p:nvPr/>
        </p:nvSpPr>
        <p:spPr>
          <a:xfrm>
            <a:off x="-26510" y="3139243"/>
            <a:ext cx="2747782" cy="514962"/>
          </a:xfrm>
          <a:prstGeom prst="rect">
            <a:avLst/>
          </a:prstGeom>
          <a:ln>
            <a:noFill/>
          </a:ln>
        </p:spPr>
        <p:txBody>
          <a:bodyPr/>
          <a:lstStyle>
            <a:defPPr>
              <a:defRPr lang="en-US"/>
            </a:defPPr>
            <a:lvl1pPr indent="0" algn="ctr">
              <a:lnSpc>
                <a:spcPct val="90000"/>
              </a:lnSpc>
              <a:spcBef>
                <a:spcPts val="1000"/>
              </a:spcBef>
              <a:buFont typeface="Arial" panose="020B0604020202020204" pitchFamily="34" charset="0"/>
              <a:buNone/>
              <a:defRPr sz="2400" b="1">
                <a:solidFill>
                  <a:srgbClr val="2D391B"/>
                </a:solidFill>
                <a:latin typeface="Gill Sans MT" panose="020B0502020104020203" pitchFamily="34" charset="0"/>
              </a:defRPr>
            </a:lvl1pPr>
            <a:lvl2pPr marL="685800" indent="-228600">
              <a:lnSpc>
                <a:spcPct val="90000"/>
              </a:lnSpc>
              <a:spcBef>
                <a:spcPts val="500"/>
              </a:spcBef>
              <a:buFont typeface="Arial" panose="020B0604020202020204" pitchFamily="34" charset="0"/>
              <a:buChar char="•"/>
              <a:defRPr sz="2400">
                <a:solidFill>
                  <a:srgbClr val="2D391B"/>
                </a:solidFill>
                <a:latin typeface="Gill Sans MT" panose="020B0502020104020203" pitchFamily="34" charset="0"/>
              </a:defRPr>
            </a:lvl2pPr>
            <a:lvl3pPr marL="1143000" indent="-228600">
              <a:lnSpc>
                <a:spcPct val="90000"/>
              </a:lnSpc>
              <a:spcBef>
                <a:spcPts val="500"/>
              </a:spcBef>
              <a:buFont typeface="Arial" panose="020B0604020202020204" pitchFamily="34" charset="0"/>
              <a:buChar char="•"/>
              <a:defRPr sz="2000">
                <a:solidFill>
                  <a:srgbClr val="2D391B"/>
                </a:solidFill>
                <a:latin typeface="Gill Sans MT" panose="020B0502020104020203" pitchFamily="34" charset="0"/>
              </a:defRPr>
            </a:lvl3pPr>
            <a:lvl4pPr marL="16002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4pPr>
            <a:lvl5pPr marL="20574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Other Differences</a:t>
            </a:r>
          </a:p>
        </p:txBody>
      </p:sp>
      <p:sp>
        <p:nvSpPr>
          <p:cNvPr id="29" name="Text Placeholder 2">
            <a:extLst>
              <a:ext uri="{FF2B5EF4-FFF2-40B4-BE49-F238E27FC236}">
                <a16:creationId xmlns:a16="http://schemas.microsoft.com/office/drawing/2014/main" id="{424AD4A1-EDFD-807A-D76E-6F215869FB3F}"/>
              </a:ext>
            </a:extLst>
          </p:cNvPr>
          <p:cNvSpPr txBox="1">
            <a:spLocks/>
          </p:cNvSpPr>
          <p:nvPr/>
        </p:nvSpPr>
        <p:spPr>
          <a:xfrm>
            <a:off x="-113709" y="3952259"/>
            <a:ext cx="2747782" cy="776237"/>
          </a:xfrm>
          <a:prstGeom prst="rect">
            <a:avLst/>
          </a:prstGeom>
          <a:ln>
            <a:noFill/>
          </a:ln>
        </p:spPr>
        <p:txBody>
          <a:bodyPr/>
          <a:lstStyle>
            <a:defPPr>
              <a:defRPr lang="en-US"/>
            </a:defPPr>
            <a:lvl1pPr indent="0" algn="ctr">
              <a:lnSpc>
                <a:spcPct val="90000"/>
              </a:lnSpc>
              <a:spcBef>
                <a:spcPts val="1000"/>
              </a:spcBef>
              <a:buFont typeface="Arial" panose="020B0604020202020204" pitchFamily="34" charset="0"/>
              <a:buNone/>
              <a:defRPr sz="2400" b="1">
                <a:solidFill>
                  <a:srgbClr val="2D391B"/>
                </a:solidFill>
                <a:latin typeface="Gill Sans MT" panose="020B0502020104020203" pitchFamily="34" charset="0"/>
              </a:defRPr>
            </a:lvl1pPr>
            <a:lvl2pPr marL="685800" indent="-228600">
              <a:lnSpc>
                <a:spcPct val="90000"/>
              </a:lnSpc>
              <a:spcBef>
                <a:spcPts val="500"/>
              </a:spcBef>
              <a:buFont typeface="Arial" panose="020B0604020202020204" pitchFamily="34" charset="0"/>
              <a:buChar char="•"/>
              <a:defRPr sz="2400">
                <a:solidFill>
                  <a:srgbClr val="2D391B"/>
                </a:solidFill>
                <a:latin typeface="Gill Sans MT" panose="020B0502020104020203" pitchFamily="34" charset="0"/>
              </a:defRPr>
            </a:lvl2pPr>
            <a:lvl3pPr marL="1143000" indent="-228600">
              <a:lnSpc>
                <a:spcPct val="90000"/>
              </a:lnSpc>
              <a:spcBef>
                <a:spcPts val="500"/>
              </a:spcBef>
              <a:buFont typeface="Arial" panose="020B0604020202020204" pitchFamily="34" charset="0"/>
              <a:buChar char="•"/>
              <a:defRPr sz="2000">
                <a:solidFill>
                  <a:srgbClr val="2D391B"/>
                </a:solidFill>
                <a:latin typeface="Gill Sans MT" panose="020B0502020104020203" pitchFamily="34" charset="0"/>
              </a:defRPr>
            </a:lvl3pPr>
            <a:lvl4pPr marL="16002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4pPr>
            <a:lvl5pPr marL="20574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Cost of change / Switching cost</a:t>
            </a:r>
          </a:p>
        </p:txBody>
      </p:sp>
      <p:sp>
        <p:nvSpPr>
          <p:cNvPr id="30" name="Text Placeholder 2">
            <a:extLst>
              <a:ext uri="{FF2B5EF4-FFF2-40B4-BE49-F238E27FC236}">
                <a16:creationId xmlns:a16="http://schemas.microsoft.com/office/drawing/2014/main" id="{09A70840-5DE4-075A-0B8C-628412817465}"/>
              </a:ext>
            </a:extLst>
          </p:cNvPr>
          <p:cNvSpPr txBox="1">
            <a:spLocks/>
          </p:cNvSpPr>
          <p:nvPr/>
        </p:nvSpPr>
        <p:spPr>
          <a:xfrm>
            <a:off x="-35378" y="5789884"/>
            <a:ext cx="2747782" cy="514962"/>
          </a:xfrm>
          <a:prstGeom prst="rect">
            <a:avLst/>
          </a:prstGeom>
          <a:ln>
            <a:noFill/>
          </a:ln>
        </p:spPr>
        <p:txBody>
          <a:bodyPr/>
          <a:lstStyle>
            <a:defPPr>
              <a:defRPr lang="en-US"/>
            </a:defPPr>
            <a:lvl1pPr indent="0" algn="ctr">
              <a:lnSpc>
                <a:spcPct val="90000"/>
              </a:lnSpc>
              <a:spcBef>
                <a:spcPts val="1000"/>
              </a:spcBef>
              <a:buFont typeface="Arial" panose="020B0604020202020204" pitchFamily="34" charset="0"/>
              <a:buNone/>
              <a:defRPr sz="2400" b="1">
                <a:solidFill>
                  <a:srgbClr val="2D391B"/>
                </a:solidFill>
                <a:latin typeface="Gill Sans MT" panose="020B0502020104020203" pitchFamily="34" charset="0"/>
              </a:defRPr>
            </a:lvl1pPr>
            <a:lvl2pPr marL="685800" indent="-228600">
              <a:lnSpc>
                <a:spcPct val="90000"/>
              </a:lnSpc>
              <a:spcBef>
                <a:spcPts val="500"/>
              </a:spcBef>
              <a:buFont typeface="Arial" panose="020B0604020202020204" pitchFamily="34" charset="0"/>
              <a:buChar char="•"/>
              <a:defRPr sz="2400">
                <a:solidFill>
                  <a:srgbClr val="2D391B"/>
                </a:solidFill>
                <a:latin typeface="Gill Sans MT" panose="020B0502020104020203" pitchFamily="34" charset="0"/>
              </a:defRPr>
            </a:lvl2pPr>
            <a:lvl3pPr marL="1143000" indent="-228600">
              <a:lnSpc>
                <a:spcPct val="90000"/>
              </a:lnSpc>
              <a:spcBef>
                <a:spcPts val="500"/>
              </a:spcBef>
              <a:buFont typeface="Arial" panose="020B0604020202020204" pitchFamily="34" charset="0"/>
              <a:buChar char="•"/>
              <a:defRPr sz="2000">
                <a:solidFill>
                  <a:srgbClr val="2D391B"/>
                </a:solidFill>
                <a:latin typeface="Gill Sans MT" panose="020B0502020104020203" pitchFamily="34" charset="0"/>
              </a:defRPr>
            </a:lvl3pPr>
            <a:lvl4pPr marL="16002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4pPr>
            <a:lvl5pPr marL="20574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Cost of Leaving</a:t>
            </a:r>
          </a:p>
        </p:txBody>
      </p:sp>
      <p:sp>
        <p:nvSpPr>
          <p:cNvPr id="31" name="Text Placeholder 2">
            <a:extLst>
              <a:ext uri="{FF2B5EF4-FFF2-40B4-BE49-F238E27FC236}">
                <a16:creationId xmlns:a16="http://schemas.microsoft.com/office/drawing/2014/main" id="{6EACDB58-780E-B498-5F59-598C7899DFD1}"/>
              </a:ext>
            </a:extLst>
          </p:cNvPr>
          <p:cNvSpPr txBox="1">
            <a:spLocks/>
          </p:cNvSpPr>
          <p:nvPr/>
        </p:nvSpPr>
        <p:spPr>
          <a:xfrm>
            <a:off x="-26510" y="5058139"/>
            <a:ext cx="2747782" cy="514962"/>
          </a:xfrm>
          <a:prstGeom prst="rect">
            <a:avLst/>
          </a:prstGeom>
          <a:ln>
            <a:noFill/>
          </a:ln>
        </p:spPr>
        <p:txBody>
          <a:bodyPr/>
          <a:lstStyle>
            <a:defPPr>
              <a:defRPr lang="en-US"/>
            </a:defPPr>
            <a:lvl1pPr indent="0" algn="ctr">
              <a:lnSpc>
                <a:spcPct val="90000"/>
              </a:lnSpc>
              <a:spcBef>
                <a:spcPts val="1000"/>
              </a:spcBef>
              <a:buFont typeface="Arial" panose="020B0604020202020204" pitchFamily="34" charset="0"/>
              <a:buNone/>
              <a:defRPr sz="2400" b="1">
                <a:solidFill>
                  <a:srgbClr val="2D391B"/>
                </a:solidFill>
                <a:latin typeface="Gill Sans MT" panose="020B0502020104020203" pitchFamily="34" charset="0"/>
              </a:defRPr>
            </a:lvl1pPr>
            <a:lvl2pPr marL="685800" indent="-228600">
              <a:lnSpc>
                <a:spcPct val="90000"/>
              </a:lnSpc>
              <a:spcBef>
                <a:spcPts val="500"/>
              </a:spcBef>
              <a:buFont typeface="Arial" panose="020B0604020202020204" pitchFamily="34" charset="0"/>
              <a:buChar char="•"/>
              <a:defRPr sz="2400">
                <a:solidFill>
                  <a:srgbClr val="2D391B"/>
                </a:solidFill>
                <a:latin typeface="Gill Sans MT" panose="020B0502020104020203" pitchFamily="34" charset="0"/>
              </a:defRPr>
            </a:lvl2pPr>
            <a:lvl3pPr marL="1143000" indent="-228600">
              <a:lnSpc>
                <a:spcPct val="90000"/>
              </a:lnSpc>
              <a:spcBef>
                <a:spcPts val="500"/>
              </a:spcBef>
              <a:buFont typeface="Arial" panose="020B0604020202020204" pitchFamily="34" charset="0"/>
              <a:buChar char="•"/>
              <a:defRPr sz="2000">
                <a:solidFill>
                  <a:srgbClr val="2D391B"/>
                </a:solidFill>
                <a:latin typeface="Gill Sans MT" panose="020B0502020104020203" pitchFamily="34" charset="0"/>
              </a:defRPr>
            </a:lvl3pPr>
            <a:lvl4pPr marL="16002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4pPr>
            <a:lvl5pPr marL="20574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Customer Loyalty</a:t>
            </a:r>
          </a:p>
        </p:txBody>
      </p:sp>
      <p:sp>
        <p:nvSpPr>
          <p:cNvPr id="33" name="Content Placeholder 3">
            <a:extLst>
              <a:ext uri="{FF2B5EF4-FFF2-40B4-BE49-F238E27FC236}">
                <a16:creationId xmlns:a16="http://schemas.microsoft.com/office/drawing/2014/main" id="{F86E9CAE-C8FF-C3D4-7B0E-F7770BB69C0E}"/>
              </a:ext>
            </a:extLst>
          </p:cNvPr>
          <p:cNvSpPr txBox="1">
            <a:spLocks/>
          </p:cNvSpPr>
          <p:nvPr/>
        </p:nvSpPr>
        <p:spPr>
          <a:xfrm>
            <a:off x="2801304" y="3230159"/>
            <a:ext cx="2747782"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Just learning</a:t>
            </a:r>
          </a:p>
        </p:txBody>
      </p:sp>
      <p:sp>
        <p:nvSpPr>
          <p:cNvPr id="34" name="Content Placeholder 3">
            <a:extLst>
              <a:ext uri="{FF2B5EF4-FFF2-40B4-BE49-F238E27FC236}">
                <a16:creationId xmlns:a16="http://schemas.microsoft.com/office/drawing/2014/main" id="{96347980-63B4-467E-E988-E37071888448}"/>
              </a:ext>
            </a:extLst>
          </p:cNvPr>
          <p:cNvSpPr txBox="1">
            <a:spLocks/>
          </p:cNvSpPr>
          <p:nvPr/>
        </p:nvSpPr>
        <p:spPr>
          <a:xfrm>
            <a:off x="2801304" y="4078829"/>
            <a:ext cx="2747782"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None at the moment</a:t>
            </a:r>
          </a:p>
        </p:txBody>
      </p:sp>
      <p:sp>
        <p:nvSpPr>
          <p:cNvPr id="35" name="Content Placeholder 3">
            <a:extLst>
              <a:ext uri="{FF2B5EF4-FFF2-40B4-BE49-F238E27FC236}">
                <a16:creationId xmlns:a16="http://schemas.microsoft.com/office/drawing/2014/main" id="{1E4FB29C-8338-FA34-B0CD-17EB745ACC5A}"/>
              </a:ext>
            </a:extLst>
          </p:cNvPr>
          <p:cNvSpPr txBox="1">
            <a:spLocks/>
          </p:cNvSpPr>
          <p:nvPr/>
        </p:nvSpPr>
        <p:spPr>
          <a:xfrm>
            <a:off x="2801304" y="5082478"/>
            <a:ext cx="2747782"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High</a:t>
            </a:r>
          </a:p>
        </p:txBody>
      </p:sp>
      <p:sp>
        <p:nvSpPr>
          <p:cNvPr id="36" name="Content Placeholder 3">
            <a:extLst>
              <a:ext uri="{FF2B5EF4-FFF2-40B4-BE49-F238E27FC236}">
                <a16:creationId xmlns:a16="http://schemas.microsoft.com/office/drawing/2014/main" id="{9AE96D76-9B11-374A-9F80-9D7A6B03B860}"/>
              </a:ext>
            </a:extLst>
          </p:cNvPr>
          <p:cNvSpPr txBox="1">
            <a:spLocks/>
          </p:cNvSpPr>
          <p:nvPr/>
        </p:nvSpPr>
        <p:spPr>
          <a:xfrm>
            <a:off x="2763204" y="5825882"/>
            <a:ext cx="2747782"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Capital gain tax or loss</a:t>
            </a:r>
          </a:p>
        </p:txBody>
      </p:sp>
      <p:sp>
        <p:nvSpPr>
          <p:cNvPr id="37" name="Content Placeholder 3">
            <a:extLst>
              <a:ext uri="{FF2B5EF4-FFF2-40B4-BE49-F238E27FC236}">
                <a16:creationId xmlns:a16="http://schemas.microsoft.com/office/drawing/2014/main" id="{8C92E4D1-E3F2-B9E9-5586-EE2516F0AA1D}"/>
              </a:ext>
            </a:extLst>
          </p:cNvPr>
          <p:cNvSpPr txBox="1">
            <a:spLocks/>
          </p:cNvSpPr>
          <p:nvPr/>
        </p:nvSpPr>
        <p:spPr>
          <a:xfrm>
            <a:off x="5881972" y="2156857"/>
            <a:ext cx="2747782"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Financial education for low and middle class families</a:t>
            </a:r>
          </a:p>
        </p:txBody>
      </p:sp>
      <p:sp>
        <p:nvSpPr>
          <p:cNvPr id="38" name="Content Placeholder 3">
            <a:extLst>
              <a:ext uri="{FF2B5EF4-FFF2-40B4-BE49-F238E27FC236}">
                <a16:creationId xmlns:a16="http://schemas.microsoft.com/office/drawing/2014/main" id="{A6649D5F-9526-4412-E3D3-CEC22A020112}"/>
              </a:ext>
            </a:extLst>
          </p:cNvPr>
          <p:cNvSpPr txBox="1">
            <a:spLocks/>
          </p:cNvSpPr>
          <p:nvPr/>
        </p:nvSpPr>
        <p:spPr>
          <a:xfrm>
            <a:off x="5888738" y="3116652"/>
            <a:ext cx="2747782"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Converts them into clients for financial planning</a:t>
            </a:r>
          </a:p>
        </p:txBody>
      </p:sp>
      <p:sp>
        <p:nvSpPr>
          <p:cNvPr id="39" name="Content Placeholder 3">
            <a:extLst>
              <a:ext uri="{FF2B5EF4-FFF2-40B4-BE49-F238E27FC236}">
                <a16:creationId xmlns:a16="http://schemas.microsoft.com/office/drawing/2014/main" id="{71D05D48-AD1C-8FA9-FDEC-43603D26ECA5}"/>
              </a:ext>
            </a:extLst>
          </p:cNvPr>
          <p:cNvSpPr txBox="1">
            <a:spLocks/>
          </p:cNvSpPr>
          <p:nvPr/>
        </p:nvSpPr>
        <p:spPr>
          <a:xfrm>
            <a:off x="5895504" y="4010411"/>
            <a:ext cx="2747782"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Change in management fee</a:t>
            </a:r>
          </a:p>
        </p:txBody>
      </p:sp>
      <p:sp>
        <p:nvSpPr>
          <p:cNvPr id="40" name="Content Placeholder 3">
            <a:extLst>
              <a:ext uri="{FF2B5EF4-FFF2-40B4-BE49-F238E27FC236}">
                <a16:creationId xmlns:a16="http://schemas.microsoft.com/office/drawing/2014/main" id="{DFE02AFE-2751-6059-8E00-A5E226388D0B}"/>
              </a:ext>
            </a:extLst>
          </p:cNvPr>
          <p:cNvSpPr txBox="1">
            <a:spLocks/>
          </p:cNvSpPr>
          <p:nvPr/>
        </p:nvSpPr>
        <p:spPr>
          <a:xfrm>
            <a:off x="5970872" y="5006827"/>
            <a:ext cx="2747782"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Medium </a:t>
            </a:r>
          </a:p>
        </p:txBody>
      </p:sp>
      <p:sp>
        <p:nvSpPr>
          <p:cNvPr id="41" name="Content Placeholder 3">
            <a:extLst>
              <a:ext uri="{FF2B5EF4-FFF2-40B4-BE49-F238E27FC236}">
                <a16:creationId xmlns:a16="http://schemas.microsoft.com/office/drawing/2014/main" id="{6CCE8C69-7A2F-A6ED-FD38-5402433ED8EB}"/>
              </a:ext>
            </a:extLst>
          </p:cNvPr>
          <p:cNvSpPr txBox="1">
            <a:spLocks/>
          </p:cNvSpPr>
          <p:nvPr/>
        </p:nvSpPr>
        <p:spPr>
          <a:xfrm>
            <a:off x="5881972" y="5700519"/>
            <a:ext cx="2747782"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Capital gains and professional management</a:t>
            </a:r>
          </a:p>
        </p:txBody>
      </p:sp>
      <p:sp>
        <p:nvSpPr>
          <p:cNvPr id="42" name="Content Placeholder 3">
            <a:extLst>
              <a:ext uri="{FF2B5EF4-FFF2-40B4-BE49-F238E27FC236}">
                <a16:creationId xmlns:a16="http://schemas.microsoft.com/office/drawing/2014/main" id="{97BA3C30-6689-AC1C-41E5-680727895D58}"/>
              </a:ext>
            </a:extLst>
          </p:cNvPr>
          <p:cNvSpPr txBox="1">
            <a:spLocks/>
          </p:cNvSpPr>
          <p:nvPr/>
        </p:nvSpPr>
        <p:spPr>
          <a:xfrm>
            <a:off x="9062404" y="2156857"/>
            <a:ext cx="2747782"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They provide debit cards to kids and advice parents to allow kids to use those cards</a:t>
            </a:r>
          </a:p>
        </p:txBody>
      </p:sp>
      <p:sp>
        <p:nvSpPr>
          <p:cNvPr id="43" name="Content Placeholder 3">
            <a:extLst>
              <a:ext uri="{FF2B5EF4-FFF2-40B4-BE49-F238E27FC236}">
                <a16:creationId xmlns:a16="http://schemas.microsoft.com/office/drawing/2014/main" id="{D19ED033-289D-60C1-B6CD-5144D7F7F82A}"/>
              </a:ext>
            </a:extLst>
          </p:cNvPr>
          <p:cNvSpPr txBox="1">
            <a:spLocks/>
          </p:cNvSpPr>
          <p:nvPr/>
        </p:nvSpPr>
        <p:spPr>
          <a:xfrm>
            <a:off x="9062404" y="3125559"/>
            <a:ext cx="2747782"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Sort of like a bank</a:t>
            </a:r>
          </a:p>
        </p:txBody>
      </p:sp>
      <p:sp>
        <p:nvSpPr>
          <p:cNvPr id="44" name="Content Placeholder 3">
            <a:extLst>
              <a:ext uri="{FF2B5EF4-FFF2-40B4-BE49-F238E27FC236}">
                <a16:creationId xmlns:a16="http://schemas.microsoft.com/office/drawing/2014/main" id="{13530E1D-7E97-2EF9-988B-A5BED05211A3}"/>
              </a:ext>
            </a:extLst>
          </p:cNvPr>
          <p:cNvSpPr txBox="1">
            <a:spLocks/>
          </p:cNvSpPr>
          <p:nvPr/>
        </p:nvSpPr>
        <p:spPr>
          <a:xfrm>
            <a:off x="9062404" y="3894424"/>
            <a:ext cx="2747782"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The money needs to be transferred to another bank</a:t>
            </a:r>
          </a:p>
        </p:txBody>
      </p:sp>
      <p:sp>
        <p:nvSpPr>
          <p:cNvPr id="45" name="Content Placeholder 3">
            <a:extLst>
              <a:ext uri="{FF2B5EF4-FFF2-40B4-BE49-F238E27FC236}">
                <a16:creationId xmlns:a16="http://schemas.microsoft.com/office/drawing/2014/main" id="{9ACA15C1-8CD5-B0A8-1431-D1EFE6C75AB5}"/>
              </a:ext>
            </a:extLst>
          </p:cNvPr>
          <p:cNvSpPr txBox="1">
            <a:spLocks/>
          </p:cNvSpPr>
          <p:nvPr/>
        </p:nvSpPr>
        <p:spPr>
          <a:xfrm>
            <a:off x="9051540" y="5006827"/>
            <a:ext cx="2747782"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Medium</a:t>
            </a:r>
          </a:p>
        </p:txBody>
      </p:sp>
      <p:sp>
        <p:nvSpPr>
          <p:cNvPr id="46" name="Content Placeholder 3">
            <a:extLst>
              <a:ext uri="{FF2B5EF4-FFF2-40B4-BE49-F238E27FC236}">
                <a16:creationId xmlns:a16="http://schemas.microsoft.com/office/drawing/2014/main" id="{5EF6F1F1-93DD-EB49-83EA-4568B7D5EEC1}"/>
              </a:ext>
            </a:extLst>
          </p:cNvPr>
          <p:cNvSpPr txBox="1">
            <a:spLocks/>
          </p:cNvSpPr>
          <p:nvPr/>
        </p:nvSpPr>
        <p:spPr>
          <a:xfrm>
            <a:off x="9051540" y="5700519"/>
            <a:ext cx="2747782"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99 rupees (1 pound) card fees</a:t>
            </a:r>
          </a:p>
        </p:txBody>
      </p:sp>
    </p:spTree>
    <p:extLst>
      <p:ext uri="{BB962C8B-B14F-4D97-AF65-F5344CB8AC3E}">
        <p14:creationId xmlns:p14="http://schemas.microsoft.com/office/powerpoint/2010/main" val="17917817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8F125E-A33A-A035-EC6F-A963DF72B235}"/>
              </a:ext>
            </a:extLst>
          </p:cNvPr>
          <p:cNvSpPr txBox="1">
            <a:spLocks/>
          </p:cNvSpPr>
          <p:nvPr/>
        </p:nvSpPr>
        <p:spPr>
          <a:xfrm>
            <a:off x="0" y="90664"/>
            <a:ext cx="10515600" cy="1325563"/>
          </a:xfrm>
          <a:prstGeom prst="rect">
            <a:avLst/>
          </a:prstGeom>
          <a:ln>
            <a:noFill/>
          </a:ln>
        </p:spPr>
        <p:txBody>
          <a:bodyPr/>
          <a:lstStyle>
            <a:lvl1pPr algn="l" defTabSz="914400" rtl="0" eaLnBrk="1" latinLnBrk="0" hangingPunct="1">
              <a:lnSpc>
                <a:spcPct val="90000"/>
              </a:lnSpc>
              <a:spcBef>
                <a:spcPct val="0"/>
              </a:spcBef>
              <a:buNone/>
              <a:defRPr sz="4400" kern="1200">
                <a:solidFill>
                  <a:srgbClr val="2D391B"/>
                </a:solidFill>
                <a:latin typeface="Gill Sans MT" panose="020B0502020104020203" pitchFamily="34" charset="0"/>
                <a:ea typeface="+mj-ea"/>
                <a:cs typeface="+mj-cs"/>
              </a:defRPr>
            </a:lvl1pPr>
          </a:lstStyle>
          <a:p>
            <a:r>
              <a:rPr lang="en-US" dirty="0"/>
              <a:t>Threat of Substitute Products</a:t>
            </a:r>
          </a:p>
        </p:txBody>
      </p:sp>
      <p:sp>
        <p:nvSpPr>
          <p:cNvPr id="9" name="Text Placeholder 2">
            <a:extLst>
              <a:ext uri="{FF2B5EF4-FFF2-40B4-BE49-F238E27FC236}">
                <a16:creationId xmlns:a16="http://schemas.microsoft.com/office/drawing/2014/main" id="{3C5E2CD9-0937-3AFF-EBE6-679D8D01DEF4}"/>
              </a:ext>
            </a:extLst>
          </p:cNvPr>
          <p:cNvSpPr txBox="1">
            <a:spLocks/>
          </p:cNvSpPr>
          <p:nvPr/>
        </p:nvSpPr>
        <p:spPr>
          <a:xfrm>
            <a:off x="2763204" y="1352697"/>
            <a:ext cx="2747782" cy="514962"/>
          </a:xfrm>
          <a:prstGeom prst="rect">
            <a:avLst/>
          </a:prstGeom>
          <a:ln>
            <a:noFill/>
          </a:ln>
        </p:spPr>
        <p:txBody>
          <a:bodyPr/>
          <a:lstStyle>
            <a:defPPr>
              <a:defRPr lang="en-US"/>
            </a:defPPr>
            <a:lvl1pPr indent="0" algn="ctr">
              <a:lnSpc>
                <a:spcPct val="90000"/>
              </a:lnSpc>
              <a:spcBef>
                <a:spcPts val="1000"/>
              </a:spcBef>
              <a:buFont typeface="Arial" panose="020B0604020202020204" pitchFamily="34" charset="0"/>
              <a:buNone/>
              <a:defRPr sz="2400" b="1">
                <a:solidFill>
                  <a:srgbClr val="2D391B"/>
                </a:solidFill>
                <a:latin typeface="Gill Sans MT" panose="020B0502020104020203" pitchFamily="34" charset="0"/>
              </a:defRPr>
            </a:lvl1pPr>
            <a:lvl2pPr marL="685800" indent="-228600">
              <a:lnSpc>
                <a:spcPct val="90000"/>
              </a:lnSpc>
              <a:spcBef>
                <a:spcPts val="500"/>
              </a:spcBef>
              <a:buFont typeface="Arial" panose="020B0604020202020204" pitchFamily="34" charset="0"/>
              <a:buChar char="•"/>
              <a:defRPr sz="2400">
                <a:solidFill>
                  <a:srgbClr val="2D391B"/>
                </a:solidFill>
                <a:latin typeface="Gill Sans MT" panose="020B0502020104020203" pitchFamily="34" charset="0"/>
              </a:defRPr>
            </a:lvl2pPr>
            <a:lvl3pPr marL="1143000" indent="-228600">
              <a:lnSpc>
                <a:spcPct val="90000"/>
              </a:lnSpc>
              <a:spcBef>
                <a:spcPts val="500"/>
              </a:spcBef>
              <a:buFont typeface="Arial" panose="020B0604020202020204" pitchFamily="34" charset="0"/>
              <a:buChar char="•"/>
              <a:defRPr sz="2000">
                <a:solidFill>
                  <a:srgbClr val="2D391B"/>
                </a:solidFill>
                <a:latin typeface="Gill Sans MT" panose="020B0502020104020203" pitchFamily="34" charset="0"/>
              </a:defRPr>
            </a:lvl3pPr>
            <a:lvl4pPr marL="16002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4pPr>
            <a:lvl5pPr marL="20574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dirty="0"/>
          </a:p>
        </p:txBody>
      </p:sp>
      <p:sp>
        <p:nvSpPr>
          <p:cNvPr id="10" name="Content Placeholder 3">
            <a:extLst>
              <a:ext uri="{FF2B5EF4-FFF2-40B4-BE49-F238E27FC236}">
                <a16:creationId xmlns:a16="http://schemas.microsoft.com/office/drawing/2014/main" id="{30272B57-A79C-16B7-7185-D0B7E0F97285}"/>
              </a:ext>
            </a:extLst>
          </p:cNvPr>
          <p:cNvSpPr txBox="1">
            <a:spLocks/>
          </p:cNvSpPr>
          <p:nvPr/>
        </p:nvSpPr>
        <p:spPr>
          <a:xfrm>
            <a:off x="2801304" y="2801121"/>
            <a:ext cx="2747782"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fontAlgn="t">
              <a:spcBef>
                <a:spcPts val="0"/>
              </a:spcBef>
              <a:spcAft>
                <a:spcPts val="0"/>
              </a:spcAft>
              <a:buNone/>
            </a:pPr>
            <a:r>
              <a:rPr lang="en-IN" sz="2200" b="0" i="0" u="none" strike="noStrike" kern="1200" dirty="0">
                <a:solidFill>
                  <a:schemeClr val="tx1"/>
                </a:solidFill>
                <a:effectLst/>
              </a:rPr>
              <a:t>Medium as they are free financial education provider </a:t>
            </a:r>
            <a:endParaRPr lang="en-IN" sz="2200" dirty="0">
              <a:effectLst/>
            </a:endParaRPr>
          </a:p>
        </p:txBody>
      </p:sp>
      <p:sp>
        <p:nvSpPr>
          <p:cNvPr id="11" name="Text Placeholder 4">
            <a:extLst>
              <a:ext uri="{FF2B5EF4-FFF2-40B4-BE49-F238E27FC236}">
                <a16:creationId xmlns:a16="http://schemas.microsoft.com/office/drawing/2014/main" id="{13C391FA-C18A-3D5C-3E53-B769BA1673D5}"/>
              </a:ext>
            </a:extLst>
          </p:cNvPr>
          <p:cNvSpPr txBox="1">
            <a:spLocks/>
          </p:cNvSpPr>
          <p:nvPr/>
        </p:nvSpPr>
        <p:spPr>
          <a:xfrm>
            <a:off x="5881972" y="1356416"/>
            <a:ext cx="2761314" cy="51496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p>
        </p:txBody>
      </p:sp>
      <p:sp>
        <p:nvSpPr>
          <p:cNvPr id="13" name="Rectangle 12">
            <a:extLst>
              <a:ext uri="{FF2B5EF4-FFF2-40B4-BE49-F238E27FC236}">
                <a16:creationId xmlns:a16="http://schemas.microsoft.com/office/drawing/2014/main" id="{B76614D2-594C-6BCC-B188-22A53215180C}"/>
              </a:ext>
            </a:extLst>
          </p:cNvPr>
          <p:cNvSpPr/>
          <p:nvPr/>
        </p:nvSpPr>
        <p:spPr>
          <a:xfrm>
            <a:off x="6615428" y="1066773"/>
            <a:ext cx="996193" cy="1030364"/>
          </a:xfrm>
          <a:prstGeom prst="rect">
            <a:avLst/>
          </a:prstGeom>
          <a:blipFill dpi="0" rotWithShape="1">
            <a:blip r:embed="rId3"/>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001B074-3AE1-A2BD-24BA-36D77D9789AA}"/>
              </a:ext>
            </a:extLst>
          </p:cNvPr>
          <p:cNvSpPr/>
          <p:nvPr/>
        </p:nvSpPr>
        <p:spPr>
          <a:xfrm>
            <a:off x="3478475" y="1273407"/>
            <a:ext cx="1194311" cy="655394"/>
          </a:xfrm>
          <a:prstGeom prst="rect">
            <a:avLst/>
          </a:prstGeom>
          <a:blipFill dpi="0" rotWithShape="1">
            <a:blip r:embed="rId4"/>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675C6D79-740A-81A2-A0E3-E327D2A67172}"/>
              </a:ext>
            </a:extLst>
          </p:cNvPr>
          <p:cNvSpPr txBox="1">
            <a:spLocks/>
          </p:cNvSpPr>
          <p:nvPr/>
        </p:nvSpPr>
        <p:spPr>
          <a:xfrm>
            <a:off x="9014272" y="1389063"/>
            <a:ext cx="2710514" cy="514962"/>
          </a:xfrm>
          <a:prstGeom prst="rect">
            <a:avLst/>
          </a:prstGeom>
          <a:ln>
            <a:noFill/>
          </a:ln>
        </p:spPr>
        <p:txBody>
          <a:bodyPr/>
          <a:lstStyle>
            <a:defPPr>
              <a:defRPr lang="en-US"/>
            </a:defPPr>
            <a:lvl1pPr indent="0" algn="ctr">
              <a:lnSpc>
                <a:spcPct val="90000"/>
              </a:lnSpc>
              <a:spcBef>
                <a:spcPts val="1000"/>
              </a:spcBef>
              <a:buFont typeface="Arial" panose="020B0604020202020204" pitchFamily="34" charset="0"/>
              <a:buNone/>
              <a:defRPr sz="2400" b="1">
                <a:solidFill>
                  <a:srgbClr val="2D391B"/>
                </a:solidFill>
                <a:latin typeface="Gill Sans MT" panose="020B0502020104020203" pitchFamily="34" charset="0"/>
              </a:defRPr>
            </a:lvl1pPr>
            <a:lvl2pPr marL="685800" indent="-228600">
              <a:lnSpc>
                <a:spcPct val="90000"/>
              </a:lnSpc>
              <a:spcBef>
                <a:spcPts val="500"/>
              </a:spcBef>
              <a:buFont typeface="Arial" panose="020B0604020202020204" pitchFamily="34" charset="0"/>
              <a:buChar char="•"/>
              <a:defRPr sz="2400">
                <a:solidFill>
                  <a:srgbClr val="2D391B"/>
                </a:solidFill>
                <a:latin typeface="Gill Sans MT" panose="020B0502020104020203" pitchFamily="34" charset="0"/>
              </a:defRPr>
            </a:lvl2pPr>
            <a:lvl3pPr marL="1143000" indent="-228600">
              <a:lnSpc>
                <a:spcPct val="90000"/>
              </a:lnSpc>
              <a:spcBef>
                <a:spcPts val="500"/>
              </a:spcBef>
              <a:buFont typeface="Arial" panose="020B0604020202020204" pitchFamily="34" charset="0"/>
              <a:buChar char="•"/>
              <a:defRPr sz="2000">
                <a:solidFill>
                  <a:srgbClr val="2D391B"/>
                </a:solidFill>
                <a:latin typeface="Gill Sans MT" panose="020B0502020104020203" pitchFamily="34" charset="0"/>
              </a:defRPr>
            </a:lvl3pPr>
            <a:lvl4pPr marL="16002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4pPr>
            <a:lvl5pPr marL="20574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dirty="0"/>
          </a:p>
        </p:txBody>
      </p:sp>
      <p:sp>
        <p:nvSpPr>
          <p:cNvPr id="17" name="Rectangle 16">
            <a:extLst>
              <a:ext uri="{FF2B5EF4-FFF2-40B4-BE49-F238E27FC236}">
                <a16:creationId xmlns:a16="http://schemas.microsoft.com/office/drawing/2014/main" id="{B5566AF8-6A86-C870-0C89-AB81041BAF29}"/>
              </a:ext>
            </a:extLst>
          </p:cNvPr>
          <p:cNvSpPr/>
          <p:nvPr/>
        </p:nvSpPr>
        <p:spPr>
          <a:xfrm>
            <a:off x="9747728" y="1120380"/>
            <a:ext cx="1138858" cy="808421"/>
          </a:xfrm>
          <a:prstGeom prst="rect">
            <a:avLst/>
          </a:prstGeom>
          <a:blipFill dpi="0" rotWithShape="1">
            <a:blip r:embed="rId5"/>
            <a:srcRect/>
            <a:stretch>
              <a:fillRect/>
            </a:stretch>
          </a:blip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
            <a:extLst>
              <a:ext uri="{FF2B5EF4-FFF2-40B4-BE49-F238E27FC236}">
                <a16:creationId xmlns:a16="http://schemas.microsoft.com/office/drawing/2014/main" id="{5C8144EB-4959-67FF-4F58-E1C2B03C2EF5}"/>
              </a:ext>
            </a:extLst>
          </p:cNvPr>
          <p:cNvSpPr txBox="1">
            <a:spLocks/>
          </p:cNvSpPr>
          <p:nvPr/>
        </p:nvSpPr>
        <p:spPr>
          <a:xfrm>
            <a:off x="-22678" y="3147967"/>
            <a:ext cx="2747782" cy="514962"/>
          </a:xfrm>
          <a:prstGeom prst="rect">
            <a:avLst/>
          </a:prstGeom>
          <a:ln>
            <a:noFill/>
          </a:ln>
        </p:spPr>
        <p:txBody>
          <a:bodyPr/>
          <a:lstStyle>
            <a:defPPr>
              <a:defRPr lang="en-US"/>
            </a:defPPr>
            <a:lvl1pPr indent="0" algn="ctr">
              <a:lnSpc>
                <a:spcPct val="90000"/>
              </a:lnSpc>
              <a:spcBef>
                <a:spcPts val="1000"/>
              </a:spcBef>
              <a:buFont typeface="Arial" panose="020B0604020202020204" pitchFamily="34" charset="0"/>
              <a:buNone/>
              <a:defRPr sz="2400" b="1">
                <a:solidFill>
                  <a:srgbClr val="2D391B"/>
                </a:solidFill>
                <a:latin typeface="Gill Sans MT" panose="020B0502020104020203" pitchFamily="34" charset="0"/>
              </a:defRPr>
            </a:lvl1pPr>
            <a:lvl2pPr marL="685800" indent="-228600">
              <a:lnSpc>
                <a:spcPct val="90000"/>
              </a:lnSpc>
              <a:spcBef>
                <a:spcPts val="500"/>
              </a:spcBef>
              <a:buFont typeface="Arial" panose="020B0604020202020204" pitchFamily="34" charset="0"/>
              <a:buChar char="•"/>
              <a:defRPr sz="2400">
                <a:solidFill>
                  <a:srgbClr val="2D391B"/>
                </a:solidFill>
                <a:latin typeface="Gill Sans MT" panose="020B0502020104020203" pitchFamily="34" charset="0"/>
              </a:defRPr>
            </a:lvl2pPr>
            <a:lvl3pPr marL="1143000" indent="-228600">
              <a:lnSpc>
                <a:spcPct val="90000"/>
              </a:lnSpc>
              <a:spcBef>
                <a:spcPts val="500"/>
              </a:spcBef>
              <a:buFont typeface="Arial" panose="020B0604020202020204" pitchFamily="34" charset="0"/>
              <a:buChar char="•"/>
              <a:defRPr sz="2000">
                <a:solidFill>
                  <a:srgbClr val="2D391B"/>
                </a:solidFill>
                <a:latin typeface="Gill Sans MT" panose="020B0502020104020203" pitchFamily="34" charset="0"/>
              </a:defRPr>
            </a:lvl3pPr>
            <a:lvl4pPr marL="16002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4pPr>
            <a:lvl5pPr marL="20574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Substitute Performance</a:t>
            </a:r>
          </a:p>
        </p:txBody>
      </p:sp>
      <p:sp>
        <p:nvSpPr>
          <p:cNvPr id="28" name="Text Placeholder 2">
            <a:extLst>
              <a:ext uri="{FF2B5EF4-FFF2-40B4-BE49-F238E27FC236}">
                <a16:creationId xmlns:a16="http://schemas.microsoft.com/office/drawing/2014/main" id="{DBC38685-A10D-A9EF-3AC3-93B0A6672C2F}"/>
              </a:ext>
            </a:extLst>
          </p:cNvPr>
          <p:cNvSpPr txBox="1">
            <a:spLocks/>
          </p:cNvSpPr>
          <p:nvPr/>
        </p:nvSpPr>
        <p:spPr>
          <a:xfrm>
            <a:off x="-22678" y="4709759"/>
            <a:ext cx="2747782" cy="514962"/>
          </a:xfrm>
          <a:prstGeom prst="rect">
            <a:avLst/>
          </a:prstGeom>
          <a:ln>
            <a:noFill/>
          </a:ln>
        </p:spPr>
        <p:txBody>
          <a:bodyPr/>
          <a:lstStyle>
            <a:defPPr>
              <a:defRPr lang="en-US"/>
            </a:defPPr>
            <a:lvl1pPr indent="0" algn="ctr">
              <a:lnSpc>
                <a:spcPct val="90000"/>
              </a:lnSpc>
              <a:spcBef>
                <a:spcPts val="1000"/>
              </a:spcBef>
              <a:buFont typeface="Arial" panose="020B0604020202020204" pitchFamily="34" charset="0"/>
              <a:buNone/>
              <a:defRPr sz="2400" b="1">
                <a:solidFill>
                  <a:srgbClr val="2D391B"/>
                </a:solidFill>
                <a:latin typeface="Gill Sans MT" panose="020B0502020104020203" pitchFamily="34" charset="0"/>
              </a:defRPr>
            </a:lvl1pPr>
            <a:lvl2pPr marL="685800" indent="-228600">
              <a:lnSpc>
                <a:spcPct val="90000"/>
              </a:lnSpc>
              <a:spcBef>
                <a:spcPts val="500"/>
              </a:spcBef>
              <a:buFont typeface="Arial" panose="020B0604020202020204" pitchFamily="34" charset="0"/>
              <a:buChar char="•"/>
              <a:defRPr sz="2400">
                <a:solidFill>
                  <a:srgbClr val="2D391B"/>
                </a:solidFill>
                <a:latin typeface="Gill Sans MT" panose="020B0502020104020203" pitchFamily="34" charset="0"/>
              </a:defRPr>
            </a:lvl2pPr>
            <a:lvl3pPr marL="1143000" indent="-228600">
              <a:lnSpc>
                <a:spcPct val="90000"/>
              </a:lnSpc>
              <a:spcBef>
                <a:spcPts val="500"/>
              </a:spcBef>
              <a:buFont typeface="Arial" panose="020B0604020202020204" pitchFamily="34" charset="0"/>
              <a:buChar char="•"/>
              <a:defRPr sz="2000">
                <a:solidFill>
                  <a:srgbClr val="2D391B"/>
                </a:solidFill>
                <a:latin typeface="Gill Sans MT" panose="020B0502020104020203" pitchFamily="34" charset="0"/>
              </a:defRPr>
            </a:lvl3pPr>
            <a:lvl4pPr marL="16002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4pPr>
            <a:lvl5pPr marL="20574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Cost of change / Switching cost</a:t>
            </a:r>
          </a:p>
        </p:txBody>
      </p:sp>
      <p:sp>
        <p:nvSpPr>
          <p:cNvPr id="33" name="Content Placeholder 3">
            <a:extLst>
              <a:ext uri="{FF2B5EF4-FFF2-40B4-BE49-F238E27FC236}">
                <a16:creationId xmlns:a16="http://schemas.microsoft.com/office/drawing/2014/main" id="{F86E9CAE-C8FF-C3D4-7B0E-F7770BB69C0E}"/>
              </a:ext>
            </a:extLst>
          </p:cNvPr>
          <p:cNvSpPr txBox="1">
            <a:spLocks/>
          </p:cNvSpPr>
          <p:nvPr/>
        </p:nvSpPr>
        <p:spPr>
          <a:xfrm>
            <a:off x="2801304" y="4521304"/>
            <a:ext cx="2747782"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200" b="0" i="0" u="none" strike="noStrike" dirty="0">
                <a:solidFill>
                  <a:srgbClr val="444444"/>
                </a:solidFill>
                <a:effectLst/>
              </a:rPr>
              <a:t>None at the moment as it’s a CSR initiative </a:t>
            </a:r>
            <a:endParaRPr lang="en-IN" sz="2200" dirty="0">
              <a:effectLst/>
            </a:endParaRPr>
          </a:p>
        </p:txBody>
      </p:sp>
      <p:sp>
        <p:nvSpPr>
          <p:cNvPr id="37" name="Content Placeholder 3">
            <a:extLst>
              <a:ext uri="{FF2B5EF4-FFF2-40B4-BE49-F238E27FC236}">
                <a16:creationId xmlns:a16="http://schemas.microsoft.com/office/drawing/2014/main" id="{8C92E4D1-E3F2-B9E9-5586-EE2516F0AA1D}"/>
              </a:ext>
            </a:extLst>
          </p:cNvPr>
          <p:cNvSpPr txBox="1">
            <a:spLocks/>
          </p:cNvSpPr>
          <p:nvPr/>
        </p:nvSpPr>
        <p:spPr>
          <a:xfrm>
            <a:off x="5881972" y="2735308"/>
            <a:ext cx="2747782"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fontAlgn="t">
              <a:spcBef>
                <a:spcPts val="0"/>
              </a:spcBef>
              <a:spcAft>
                <a:spcPts val="0"/>
              </a:spcAft>
              <a:buNone/>
            </a:pPr>
            <a:r>
              <a:rPr lang="en-IN" sz="2000" b="0" i="0" u="none" strike="noStrike" dirty="0">
                <a:solidFill>
                  <a:srgbClr val="222222"/>
                </a:solidFill>
                <a:effectLst/>
              </a:rPr>
              <a:t>Medium to High </a:t>
            </a:r>
            <a:endParaRPr lang="en-IN" sz="2000" dirty="0">
              <a:effectLst/>
            </a:endParaRPr>
          </a:p>
          <a:p>
            <a:pPr marL="0" indent="0" algn="ctr" rtl="0" fontAlgn="t">
              <a:spcBef>
                <a:spcPts val="0"/>
              </a:spcBef>
              <a:spcAft>
                <a:spcPts val="0"/>
              </a:spcAft>
              <a:buNone/>
            </a:pPr>
            <a:r>
              <a:rPr lang="en-IN" sz="2000" b="0" i="0" u="none" strike="noStrike" dirty="0">
                <a:solidFill>
                  <a:srgbClr val="222222"/>
                </a:solidFill>
                <a:effectLst/>
              </a:rPr>
              <a:t>By sept 2022 their target was 50,000 clients in tier 2 and 3 cities in 23 states in India </a:t>
            </a:r>
            <a:endParaRPr lang="en-IN" sz="2000" dirty="0">
              <a:effectLst/>
            </a:endParaRPr>
          </a:p>
        </p:txBody>
      </p:sp>
      <p:sp>
        <p:nvSpPr>
          <p:cNvPr id="38" name="Content Placeholder 3">
            <a:extLst>
              <a:ext uri="{FF2B5EF4-FFF2-40B4-BE49-F238E27FC236}">
                <a16:creationId xmlns:a16="http://schemas.microsoft.com/office/drawing/2014/main" id="{A6649D5F-9526-4412-E3D3-CEC22A020112}"/>
              </a:ext>
            </a:extLst>
          </p:cNvPr>
          <p:cNvSpPr txBox="1">
            <a:spLocks/>
          </p:cNvSpPr>
          <p:nvPr/>
        </p:nvSpPr>
        <p:spPr>
          <a:xfrm>
            <a:off x="5887404" y="4521304"/>
            <a:ext cx="2747782"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fontAlgn="t">
              <a:spcBef>
                <a:spcPts val="0"/>
              </a:spcBef>
              <a:spcAft>
                <a:spcPts val="0"/>
              </a:spcAft>
              <a:buNone/>
            </a:pPr>
            <a:r>
              <a:rPr lang="en-IN" sz="2200" b="0" i="0" u="none" strike="noStrike" dirty="0">
                <a:solidFill>
                  <a:srgbClr val="444444"/>
                </a:solidFill>
                <a:effectLst/>
              </a:rPr>
              <a:t>Change in management fee</a:t>
            </a:r>
            <a:endParaRPr lang="en-IN" sz="2200" dirty="0">
              <a:effectLst/>
            </a:endParaRPr>
          </a:p>
        </p:txBody>
      </p:sp>
      <p:sp>
        <p:nvSpPr>
          <p:cNvPr id="42" name="Content Placeholder 3">
            <a:extLst>
              <a:ext uri="{FF2B5EF4-FFF2-40B4-BE49-F238E27FC236}">
                <a16:creationId xmlns:a16="http://schemas.microsoft.com/office/drawing/2014/main" id="{97BA3C30-6689-AC1C-41E5-680727895D58}"/>
              </a:ext>
            </a:extLst>
          </p:cNvPr>
          <p:cNvSpPr txBox="1">
            <a:spLocks/>
          </p:cNvSpPr>
          <p:nvPr/>
        </p:nvSpPr>
        <p:spPr>
          <a:xfrm>
            <a:off x="9062404" y="2801121"/>
            <a:ext cx="2747782"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buNone/>
            </a:pPr>
            <a:r>
              <a:rPr lang="en-IN" sz="2200" i="0" u="none" strike="noStrike" kern="1200" dirty="0">
                <a:solidFill>
                  <a:schemeClr val="tx1"/>
                </a:solidFill>
                <a:effectLst/>
              </a:rPr>
              <a:t>Medium to high </a:t>
            </a:r>
            <a:endParaRPr lang="en-IN" sz="2200" dirty="0">
              <a:effectLst/>
            </a:endParaRPr>
          </a:p>
          <a:p>
            <a:pPr marL="0" indent="0" algn="ctr" rtl="0">
              <a:buNone/>
            </a:pPr>
            <a:r>
              <a:rPr lang="en-IN" sz="2200" i="0" u="none" strike="noStrike" kern="1200" dirty="0">
                <a:solidFill>
                  <a:schemeClr val="tx1"/>
                </a:solidFill>
                <a:effectLst/>
              </a:rPr>
              <a:t>As of now 1 million users (10 lakhs)</a:t>
            </a:r>
            <a:endParaRPr lang="en-IN" sz="2200" dirty="0">
              <a:effectLst/>
            </a:endParaRPr>
          </a:p>
        </p:txBody>
      </p:sp>
      <p:sp>
        <p:nvSpPr>
          <p:cNvPr id="43" name="Content Placeholder 3">
            <a:extLst>
              <a:ext uri="{FF2B5EF4-FFF2-40B4-BE49-F238E27FC236}">
                <a16:creationId xmlns:a16="http://schemas.microsoft.com/office/drawing/2014/main" id="{D19ED033-289D-60C1-B6CD-5144D7F7F82A}"/>
              </a:ext>
            </a:extLst>
          </p:cNvPr>
          <p:cNvSpPr txBox="1">
            <a:spLocks/>
          </p:cNvSpPr>
          <p:nvPr/>
        </p:nvSpPr>
        <p:spPr>
          <a:xfrm>
            <a:off x="9062404" y="4511579"/>
            <a:ext cx="2747782"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a:t>The money needs to be transferred to another bank or utilized</a:t>
            </a:r>
          </a:p>
        </p:txBody>
      </p:sp>
    </p:spTree>
    <p:extLst>
      <p:ext uri="{BB962C8B-B14F-4D97-AF65-F5344CB8AC3E}">
        <p14:creationId xmlns:p14="http://schemas.microsoft.com/office/powerpoint/2010/main" val="34418398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1CCC-896F-E1BA-FECF-C5431C6282EC}"/>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BDFAF57C-757E-B5FF-0E5F-2D491462A4EF}"/>
              </a:ext>
            </a:extLst>
          </p:cNvPr>
          <p:cNvSpPr>
            <a:spLocks noGrp="1"/>
          </p:cNvSpPr>
          <p:nvPr>
            <p:ph idx="1"/>
          </p:nvPr>
        </p:nvSpPr>
        <p:spPr/>
        <p:txBody>
          <a:bodyPr/>
          <a:lstStyle/>
          <a:p>
            <a:endParaRPr lang="en-US" dirty="0"/>
          </a:p>
          <a:p>
            <a:r>
              <a:rPr lang="en-US" dirty="0"/>
              <a:t>PESTLE Analysis: The Body Shop in the United Kingdom</a:t>
            </a:r>
          </a:p>
          <a:p>
            <a:endParaRPr lang="en-US" dirty="0"/>
          </a:p>
          <a:p>
            <a:r>
              <a:rPr lang="en-US" dirty="0"/>
              <a:t>Porter’s Diamond: Perfume in France</a:t>
            </a:r>
          </a:p>
          <a:p>
            <a:endParaRPr lang="en-US" dirty="0"/>
          </a:p>
          <a:p>
            <a:r>
              <a:rPr lang="en-US" dirty="0"/>
              <a:t>Porter’s Five Forces: Financial Education Crew in India</a:t>
            </a:r>
          </a:p>
        </p:txBody>
      </p:sp>
      <p:sp>
        <p:nvSpPr>
          <p:cNvPr id="4" name="Rectangle 3">
            <a:extLst>
              <a:ext uri="{FF2B5EF4-FFF2-40B4-BE49-F238E27FC236}">
                <a16:creationId xmlns:a16="http://schemas.microsoft.com/office/drawing/2014/main" id="{78B245AE-60F1-43F3-DC50-678CBC17D3A5}"/>
              </a:ext>
            </a:extLst>
          </p:cNvPr>
          <p:cNvSpPr/>
          <p:nvPr/>
        </p:nvSpPr>
        <p:spPr>
          <a:xfrm>
            <a:off x="9518468" y="2298348"/>
            <a:ext cx="1130187" cy="621234"/>
          </a:xfrm>
          <a:prstGeom prst="rect">
            <a:avLst/>
          </a:prstGeom>
          <a:blipFill>
            <a:blip r:embed="rId2">
              <a:alphaModFix amt="91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5" name="Rectangle 4">
            <a:extLst>
              <a:ext uri="{FF2B5EF4-FFF2-40B4-BE49-F238E27FC236}">
                <a16:creationId xmlns:a16="http://schemas.microsoft.com/office/drawing/2014/main" id="{FE003E74-180B-7997-0C67-1959C8B4E972}"/>
              </a:ext>
            </a:extLst>
          </p:cNvPr>
          <p:cNvSpPr/>
          <p:nvPr/>
        </p:nvSpPr>
        <p:spPr>
          <a:xfrm>
            <a:off x="9703524" y="3251388"/>
            <a:ext cx="760073" cy="621234"/>
          </a:xfrm>
          <a:prstGeom prst="rect">
            <a:avLst/>
          </a:prstGeom>
          <a:blipFill>
            <a:blip r:embed="rId3">
              <a:alphaModFix amt="91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6" name="Rectangle 5">
            <a:extLst>
              <a:ext uri="{FF2B5EF4-FFF2-40B4-BE49-F238E27FC236}">
                <a16:creationId xmlns:a16="http://schemas.microsoft.com/office/drawing/2014/main" id="{4DFF5062-279E-84A4-CA31-B9BF178152C9}"/>
              </a:ext>
            </a:extLst>
          </p:cNvPr>
          <p:cNvSpPr/>
          <p:nvPr/>
        </p:nvSpPr>
        <p:spPr>
          <a:xfrm>
            <a:off x="9518468" y="4250707"/>
            <a:ext cx="1130187" cy="621234"/>
          </a:xfrm>
          <a:prstGeom prst="rect">
            <a:avLst/>
          </a:prstGeom>
          <a:blipFill>
            <a:blip r:embed="rId4">
              <a:alphaModFix amt="91000"/>
            </a:blip>
            <a:stretch>
              <a:fillRect/>
            </a:stretch>
          </a:blip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Tree>
    <p:extLst>
      <p:ext uri="{BB962C8B-B14F-4D97-AF65-F5344CB8AC3E}">
        <p14:creationId xmlns:p14="http://schemas.microsoft.com/office/powerpoint/2010/main" val="168199462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8F125E-A33A-A035-EC6F-A963DF72B235}"/>
              </a:ext>
            </a:extLst>
          </p:cNvPr>
          <p:cNvSpPr txBox="1">
            <a:spLocks/>
          </p:cNvSpPr>
          <p:nvPr/>
        </p:nvSpPr>
        <p:spPr>
          <a:xfrm>
            <a:off x="-26510" y="69919"/>
            <a:ext cx="10515600" cy="1325563"/>
          </a:xfrm>
          <a:prstGeom prst="rect">
            <a:avLst/>
          </a:prstGeom>
          <a:ln>
            <a:noFill/>
          </a:ln>
        </p:spPr>
        <p:txBody>
          <a:bodyPr/>
          <a:lstStyle>
            <a:lvl1pPr algn="l" defTabSz="914400" rtl="0" eaLnBrk="1" latinLnBrk="0" hangingPunct="1">
              <a:lnSpc>
                <a:spcPct val="90000"/>
              </a:lnSpc>
              <a:spcBef>
                <a:spcPct val="0"/>
              </a:spcBef>
              <a:buNone/>
              <a:defRPr sz="4400" kern="1200">
                <a:solidFill>
                  <a:srgbClr val="2D391B"/>
                </a:solidFill>
                <a:latin typeface="Gill Sans MT" panose="020B0502020104020203" pitchFamily="34" charset="0"/>
                <a:ea typeface="+mj-ea"/>
                <a:cs typeface="+mj-cs"/>
              </a:defRPr>
            </a:lvl1pPr>
          </a:lstStyle>
          <a:p>
            <a:r>
              <a:rPr lang="en-US" dirty="0"/>
              <a:t>Power of Suppliers </a:t>
            </a:r>
          </a:p>
        </p:txBody>
      </p:sp>
      <p:sp>
        <p:nvSpPr>
          <p:cNvPr id="9" name="Text Placeholder 2">
            <a:extLst>
              <a:ext uri="{FF2B5EF4-FFF2-40B4-BE49-F238E27FC236}">
                <a16:creationId xmlns:a16="http://schemas.microsoft.com/office/drawing/2014/main" id="{3C5E2CD9-0937-3AFF-EBE6-679D8D01DEF4}"/>
              </a:ext>
            </a:extLst>
          </p:cNvPr>
          <p:cNvSpPr txBox="1">
            <a:spLocks/>
          </p:cNvSpPr>
          <p:nvPr/>
        </p:nvSpPr>
        <p:spPr>
          <a:xfrm>
            <a:off x="2753437" y="2135774"/>
            <a:ext cx="2100896" cy="514962"/>
          </a:xfrm>
          <a:prstGeom prst="rect">
            <a:avLst/>
          </a:prstGeom>
          <a:ln>
            <a:noFill/>
          </a:ln>
        </p:spPr>
        <p:txBody>
          <a:bodyPr/>
          <a:lstStyle>
            <a:defPPr>
              <a:defRPr lang="en-US"/>
            </a:defPPr>
            <a:lvl1pPr indent="0" algn="ctr">
              <a:lnSpc>
                <a:spcPct val="90000"/>
              </a:lnSpc>
              <a:spcBef>
                <a:spcPts val="1000"/>
              </a:spcBef>
              <a:buFont typeface="Arial" panose="020B0604020202020204" pitchFamily="34" charset="0"/>
              <a:buNone/>
              <a:defRPr sz="2400" b="1">
                <a:solidFill>
                  <a:srgbClr val="2D391B"/>
                </a:solidFill>
                <a:latin typeface="Gill Sans MT" panose="020B0502020104020203" pitchFamily="34" charset="0"/>
              </a:defRPr>
            </a:lvl1pPr>
            <a:lvl2pPr marL="685800" indent="-228600">
              <a:lnSpc>
                <a:spcPct val="90000"/>
              </a:lnSpc>
              <a:spcBef>
                <a:spcPts val="500"/>
              </a:spcBef>
              <a:buFont typeface="Arial" panose="020B0604020202020204" pitchFamily="34" charset="0"/>
              <a:buChar char="•"/>
              <a:defRPr sz="2400">
                <a:solidFill>
                  <a:srgbClr val="2D391B"/>
                </a:solidFill>
                <a:latin typeface="Gill Sans MT" panose="020B0502020104020203" pitchFamily="34" charset="0"/>
              </a:defRPr>
            </a:lvl2pPr>
            <a:lvl3pPr marL="1143000" indent="-228600">
              <a:lnSpc>
                <a:spcPct val="90000"/>
              </a:lnSpc>
              <a:spcBef>
                <a:spcPts val="500"/>
              </a:spcBef>
              <a:buFont typeface="Arial" panose="020B0604020202020204" pitchFamily="34" charset="0"/>
              <a:buChar char="•"/>
              <a:defRPr sz="2000">
                <a:solidFill>
                  <a:srgbClr val="2D391B"/>
                </a:solidFill>
                <a:latin typeface="Gill Sans MT" panose="020B0502020104020203" pitchFamily="34" charset="0"/>
              </a:defRPr>
            </a:lvl3pPr>
            <a:lvl4pPr marL="16002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4pPr>
            <a:lvl5pPr marL="20574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t>Creative and Design</a:t>
            </a:r>
          </a:p>
        </p:txBody>
      </p:sp>
      <p:sp>
        <p:nvSpPr>
          <p:cNvPr id="10" name="Content Placeholder 3">
            <a:extLst>
              <a:ext uri="{FF2B5EF4-FFF2-40B4-BE49-F238E27FC236}">
                <a16:creationId xmlns:a16="http://schemas.microsoft.com/office/drawing/2014/main" id="{30272B57-A79C-16B7-7185-D0B7E0F97285}"/>
              </a:ext>
            </a:extLst>
          </p:cNvPr>
          <p:cNvSpPr txBox="1">
            <a:spLocks/>
          </p:cNvSpPr>
          <p:nvPr/>
        </p:nvSpPr>
        <p:spPr>
          <a:xfrm>
            <a:off x="2763204" y="2904858"/>
            <a:ext cx="2100896"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High</a:t>
            </a:r>
          </a:p>
        </p:txBody>
      </p:sp>
      <p:sp>
        <p:nvSpPr>
          <p:cNvPr id="11" name="Text Placeholder 4">
            <a:extLst>
              <a:ext uri="{FF2B5EF4-FFF2-40B4-BE49-F238E27FC236}">
                <a16:creationId xmlns:a16="http://schemas.microsoft.com/office/drawing/2014/main" id="{13C391FA-C18A-3D5C-3E53-B769BA1673D5}"/>
              </a:ext>
            </a:extLst>
          </p:cNvPr>
          <p:cNvSpPr txBox="1">
            <a:spLocks/>
          </p:cNvSpPr>
          <p:nvPr/>
        </p:nvSpPr>
        <p:spPr>
          <a:xfrm>
            <a:off x="5094831" y="2198202"/>
            <a:ext cx="2111242" cy="51496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t>Patent Lawyers</a:t>
            </a:r>
          </a:p>
        </p:txBody>
      </p:sp>
      <p:sp>
        <p:nvSpPr>
          <p:cNvPr id="15" name="Text Placeholder 4">
            <a:extLst>
              <a:ext uri="{FF2B5EF4-FFF2-40B4-BE49-F238E27FC236}">
                <a16:creationId xmlns:a16="http://schemas.microsoft.com/office/drawing/2014/main" id="{675C6D79-740A-81A2-A0E3-E327D2A67172}"/>
              </a:ext>
            </a:extLst>
          </p:cNvPr>
          <p:cNvSpPr txBox="1">
            <a:spLocks/>
          </p:cNvSpPr>
          <p:nvPr/>
        </p:nvSpPr>
        <p:spPr>
          <a:xfrm>
            <a:off x="7374425" y="2214141"/>
            <a:ext cx="2072402" cy="514962"/>
          </a:xfrm>
          <a:prstGeom prst="rect">
            <a:avLst/>
          </a:prstGeom>
          <a:ln>
            <a:noFill/>
          </a:ln>
        </p:spPr>
        <p:txBody>
          <a:bodyPr/>
          <a:lstStyle>
            <a:defPPr>
              <a:defRPr lang="en-US"/>
            </a:defPPr>
            <a:lvl1pPr indent="0" algn="ctr">
              <a:lnSpc>
                <a:spcPct val="90000"/>
              </a:lnSpc>
              <a:spcBef>
                <a:spcPts val="1000"/>
              </a:spcBef>
              <a:buFont typeface="Arial" panose="020B0604020202020204" pitchFamily="34" charset="0"/>
              <a:buNone/>
              <a:defRPr sz="2400" b="1">
                <a:solidFill>
                  <a:srgbClr val="2D391B"/>
                </a:solidFill>
                <a:latin typeface="Gill Sans MT" panose="020B0502020104020203" pitchFamily="34" charset="0"/>
              </a:defRPr>
            </a:lvl1pPr>
            <a:lvl2pPr marL="685800" indent="-228600">
              <a:lnSpc>
                <a:spcPct val="90000"/>
              </a:lnSpc>
              <a:spcBef>
                <a:spcPts val="500"/>
              </a:spcBef>
              <a:buFont typeface="Arial" panose="020B0604020202020204" pitchFamily="34" charset="0"/>
              <a:buChar char="•"/>
              <a:defRPr sz="2400">
                <a:solidFill>
                  <a:srgbClr val="2D391B"/>
                </a:solidFill>
                <a:latin typeface="Gill Sans MT" panose="020B0502020104020203" pitchFamily="34" charset="0"/>
              </a:defRPr>
            </a:lvl2pPr>
            <a:lvl3pPr marL="1143000" indent="-228600">
              <a:lnSpc>
                <a:spcPct val="90000"/>
              </a:lnSpc>
              <a:spcBef>
                <a:spcPts val="500"/>
              </a:spcBef>
              <a:buFont typeface="Arial" panose="020B0604020202020204" pitchFamily="34" charset="0"/>
              <a:buChar char="•"/>
              <a:defRPr sz="2000">
                <a:solidFill>
                  <a:srgbClr val="2D391B"/>
                </a:solidFill>
                <a:latin typeface="Gill Sans MT" panose="020B0502020104020203" pitchFamily="34" charset="0"/>
              </a:defRPr>
            </a:lvl3pPr>
            <a:lvl4pPr marL="16002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4pPr>
            <a:lvl5pPr marL="20574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t>Digital Media</a:t>
            </a:r>
          </a:p>
        </p:txBody>
      </p:sp>
      <p:sp>
        <p:nvSpPr>
          <p:cNvPr id="27" name="Text Placeholder 2">
            <a:extLst>
              <a:ext uri="{FF2B5EF4-FFF2-40B4-BE49-F238E27FC236}">
                <a16:creationId xmlns:a16="http://schemas.microsoft.com/office/drawing/2014/main" id="{5C8144EB-4959-67FF-4F58-E1C2B03C2EF5}"/>
              </a:ext>
            </a:extLst>
          </p:cNvPr>
          <p:cNvSpPr txBox="1">
            <a:spLocks/>
          </p:cNvSpPr>
          <p:nvPr/>
        </p:nvSpPr>
        <p:spPr>
          <a:xfrm>
            <a:off x="-26510" y="2928121"/>
            <a:ext cx="2747782" cy="1100036"/>
          </a:xfrm>
          <a:prstGeom prst="rect">
            <a:avLst/>
          </a:prstGeom>
          <a:ln>
            <a:noFill/>
          </a:ln>
        </p:spPr>
        <p:txBody>
          <a:bodyPr/>
          <a:lstStyle>
            <a:defPPr>
              <a:defRPr lang="en-US"/>
            </a:defPPr>
            <a:lvl1pPr indent="0" algn="ctr">
              <a:lnSpc>
                <a:spcPct val="90000"/>
              </a:lnSpc>
              <a:spcBef>
                <a:spcPts val="1000"/>
              </a:spcBef>
              <a:buFont typeface="Arial" panose="020B0604020202020204" pitchFamily="34" charset="0"/>
              <a:buNone/>
              <a:defRPr sz="2400" b="1">
                <a:solidFill>
                  <a:srgbClr val="2D391B"/>
                </a:solidFill>
                <a:latin typeface="Gill Sans MT" panose="020B0502020104020203" pitchFamily="34" charset="0"/>
              </a:defRPr>
            </a:lvl1pPr>
            <a:lvl2pPr marL="685800" indent="-228600">
              <a:lnSpc>
                <a:spcPct val="90000"/>
              </a:lnSpc>
              <a:spcBef>
                <a:spcPts val="500"/>
              </a:spcBef>
              <a:buFont typeface="Arial" panose="020B0604020202020204" pitchFamily="34" charset="0"/>
              <a:buChar char="•"/>
              <a:defRPr sz="2400">
                <a:solidFill>
                  <a:srgbClr val="2D391B"/>
                </a:solidFill>
                <a:latin typeface="Gill Sans MT" panose="020B0502020104020203" pitchFamily="34" charset="0"/>
              </a:defRPr>
            </a:lvl2pPr>
            <a:lvl3pPr marL="1143000" indent="-228600">
              <a:lnSpc>
                <a:spcPct val="90000"/>
              </a:lnSpc>
              <a:spcBef>
                <a:spcPts val="500"/>
              </a:spcBef>
              <a:buFont typeface="Arial" panose="020B0604020202020204" pitchFamily="34" charset="0"/>
              <a:buChar char="•"/>
              <a:defRPr sz="2000">
                <a:solidFill>
                  <a:srgbClr val="2D391B"/>
                </a:solidFill>
                <a:latin typeface="Gill Sans MT" panose="020B0502020104020203" pitchFamily="34" charset="0"/>
              </a:defRPr>
            </a:lvl3pPr>
            <a:lvl4pPr marL="16002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4pPr>
            <a:lvl5pPr marL="20574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Size of Suppliers</a:t>
            </a:r>
          </a:p>
        </p:txBody>
      </p:sp>
      <p:sp>
        <p:nvSpPr>
          <p:cNvPr id="28" name="Text Placeholder 2">
            <a:extLst>
              <a:ext uri="{FF2B5EF4-FFF2-40B4-BE49-F238E27FC236}">
                <a16:creationId xmlns:a16="http://schemas.microsoft.com/office/drawing/2014/main" id="{DBC38685-A10D-A9EF-3AC3-93B0A6672C2F}"/>
              </a:ext>
            </a:extLst>
          </p:cNvPr>
          <p:cNvSpPr txBox="1">
            <a:spLocks/>
          </p:cNvSpPr>
          <p:nvPr/>
        </p:nvSpPr>
        <p:spPr>
          <a:xfrm>
            <a:off x="-98878" y="3740773"/>
            <a:ext cx="2747782" cy="960700"/>
          </a:xfrm>
          <a:prstGeom prst="rect">
            <a:avLst/>
          </a:prstGeom>
          <a:ln>
            <a:noFill/>
          </a:ln>
        </p:spPr>
        <p:txBody>
          <a:bodyPr/>
          <a:lstStyle>
            <a:defPPr>
              <a:defRPr lang="en-US"/>
            </a:defPPr>
            <a:lvl1pPr indent="0" algn="ctr">
              <a:lnSpc>
                <a:spcPct val="90000"/>
              </a:lnSpc>
              <a:spcBef>
                <a:spcPts val="1000"/>
              </a:spcBef>
              <a:buFont typeface="Arial" panose="020B0604020202020204" pitchFamily="34" charset="0"/>
              <a:buNone/>
              <a:defRPr sz="2400" b="1">
                <a:solidFill>
                  <a:srgbClr val="2D391B"/>
                </a:solidFill>
                <a:latin typeface="Gill Sans MT" panose="020B0502020104020203" pitchFamily="34" charset="0"/>
              </a:defRPr>
            </a:lvl1pPr>
            <a:lvl2pPr marL="685800" indent="-228600">
              <a:lnSpc>
                <a:spcPct val="90000"/>
              </a:lnSpc>
              <a:spcBef>
                <a:spcPts val="500"/>
              </a:spcBef>
              <a:buFont typeface="Arial" panose="020B0604020202020204" pitchFamily="34" charset="0"/>
              <a:buChar char="•"/>
              <a:defRPr sz="2400">
                <a:solidFill>
                  <a:srgbClr val="2D391B"/>
                </a:solidFill>
                <a:latin typeface="Gill Sans MT" panose="020B0502020104020203" pitchFamily="34" charset="0"/>
              </a:defRPr>
            </a:lvl2pPr>
            <a:lvl3pPr marL="1143000" indent="-228600">
              <a:lnSpc>
                <a:spcPct val="90000"/>
              </a:lnSpc>
              <a:spcBef>
                <a:spcPts val="500"/>
              </a:spcBef>
              <a:buFont typeface="Arial" panose="020B0604020202020204" pitchFamily="34" charset="0"/>
              <a:buChar char="•"/>
              <a:defRPr sz="2000">
                <a:solidFill>
                  <a:srgbClr val="2D391B"/>
                </a:solidFill>
                <a:latin typeface="Gill Sans MT" panose="020B0502020104020203" pitchFamily="34" charset="0"/>
              </a:defRPr>
            </a:lvl3pPr>
            <a:lvl4pPr marL="16002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4pPr>
            <a:lvl5pPr marL="20574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Uniqueness of Supplies</a:t>
            </a:r>
          </a:p>
        </p:txBody>
      </p:sp>
      <p:sp>
        <p:nvSpPr>
          <p:cNvPr id="33" name="Content Placeholder 3">
            <a:extLst>
              <a:ext uri="{FF2B5EF4-FFF2-40B4-BE49-F238E27FC236}">
                <a16:creationId xmlns:a16="http://schemas.microsoft.com/office/drawing/2014/main" id="{F86E9CAE-C8FF-C3D4-7B0E-F7770BB69C0E}"/>
              </a:ext>
            </a:extLst>
          </p:cNvPr>
          <p:cNvSpPr txBox="1">
            <a:spLocks/>
          </p:cNvSpPr>
          <p:nvPr/>
        </p:nvSpPr>
        <p:spPr>
          <a:xfrm>
            <a:off x="2763204" y="3712194"/>
            <a:ext cx="2100896"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Help us with making the course more interactive</a:t>
            </a:r>
          </a:p>
        </p:txBody>
      </p:sp>
      <p:sp>
        <p:nvSpPr>
          <p:cNvPr id="37" name="Content Placeholder 3">
            <a:extLst>
              <a:ext uri="{FF2B5EF4-FFF2-40B4-BE49-F238E27FC236}">
                <a16:creationId xmlns:a16="http://schemas.microsoft.com/office/drawing/2014/main" id="{8C92E4D1-E3F2-B9E9-5586-EE2516F0AA1D}"/>
              </a:ext>
            </a:extLst>
          </p:cNvPr>
          <p:cNvSpPr txBox="1">
            <a:spLocks/>
          </p:cNvSpPr>
          <p:nvPr/>
        </p:nvSpPr>
        <p:spPr>
          <a:xfrm>
            <a:off x="5100004" y="2860491"/>
            <a:ext cx="2100896" cy="629885"/>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High</a:t>
            </a:r>
          </a:p>
        </p:txBody>
      </p:sp>
      <p:sp>
        <p:nvSpPr>
          <p:cNvPr id="38" name="Content Placeholder 3">
            <a:extLst>
              <a:ext uri="{FF2B5EF4-FFF2-40B4-BE49-F238E27FC236}">
                <a16:creationId xmlns:a16="http://schemas.microsoft.com/office/drawing/2014/main" id="{A6649D5F-9526-4412-E3D3-CEC22A020112}"/>
              </a:ext>
            </a:extLst>
          </p:cNvPr>
          <p:cNvSpPr txBox="1">
            <a:spLocks/>
          </p:cNvSpPr>
          <p:nvPr/>
        </p:nvSpPr>
        <p:spPr>
          <a:xfrm>
            <a:off x="5112445" y="3698923"/>
            <a:ext cx="2100896"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Help us with getting copyright</a:t>
            </a:r>
          </a:p>
        </p:txBody>
      </p:sp>
      <p:sp>
        <p:nvSpPr>
          <p:cNvPr id="42" name="Content Placeholder 3">
            <a:extLst>
              <a:ext uri="{FF2B5EF4-FFF2-40B4-BE49-F238E27FC236}">
                <a16:creationId xmlns:a16="http://schemas.microsoft.com/office/drawing/2014/main" id="{97BA3C30-6689-AC1C-41E5-680727895D58}"/>
              </a:ext>
            </a:extLst>
          </p:cNvPr>
          <p:cNvSpPr txBox="1">
            <a:spLocks/>
          </p:cNvSpPr>
          <p:nvPr/>
        </p:nvSpPr>
        <p:spPr>
          <a:xfrm>
            <a:off x="7360178" y="2860491"/>
            <a:ext cx="2100896"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High</a:t>
            </a:r>
          </a:p>
        </p:txBody>
      </p:sp>
      <p:sp>
        <p:nvSpPr>
          <p:cNvPr id="43" name="Content Placeholder 3">
            <a:extLst>
              <a:ext uri="{FF2B5EF4-FFF2-40B4-BE49-F238E27FC236}">
                <a16:creationId xmlns:a16="http://schemas.microsoft.com/office/drawing/2014/main" id="{D19ED033-289D-60C1-B6CD-5144D7F7F82A}"/>
              </a:ext>
            </a:extLst>
          </p:cNvPr>
          <p:cNvSpPr txBox="1">
            <a:spLocks/>
          </p:cNvSpPr>
          <p:nvPr/>
        </p:nvSpPr>
        <p:spPr>
          <a:xfrm>
            <a:off x="7436804" y="3740774"/>
            <a:ext cx="2100896" cy="960699"/>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Create digital presence</a:t>
            </a:r>
          </a:p>
        </p:txBody>
      </p:sp>
      <p:sp>
        <p:nvSpPr>
          <p:cNvPr id="47" name="Text Placeholder 4">
            <a:extLst>
              <a:ext uri="{FF2B5EF4-FFF2-40B4-BE49-F238E27FC236}">
                <a16:creationId xmlns:a16="http://schemas.microsoft.com/office/drawing/2014/main" id="{C870A8D5-98DF-2FAF-663A-CBD0E11D62CA}"/>
              </a:ext>
            </a:extLst>
          </p:cNvPr>
          <p:cNvSpPr txBox="1">
            <a:spLocks/>
          </p:cNvSpPr>
          <p:nvPr/>
        </p:nvSpPr>
        <p:spPr>
          <a:xfrm>
            <a:off x="9496872" y="2198202"/>
            <a:ext cx="2288728" cy="514962"/>
          </a:xfrm>
          <a:prstGeom prst="rect">
            <a:avLst/>
          </a:prstGeom>
          <a:ln>
            <a:noFill/>
          </a:ln>
        </p:spPr>
        <p:txBody>
          <a:bodyPr/>
          <a:lstStyle>
            <a:defPPr>
              <a:defRPr lang="en-US"/>
            </a:defPPr>
            <a:lvl1pPr indent="0" algn="ctr">
              <a:lnSpc>
                <a:spcPct val="90000"/>
              </a:lnSpc>
              <a:spcBef>
                <a:spcPts val="1000"/>
              </a:spcBef>
              <a:buFont typeface="Arial" panose="020B0604020202020204" pitchFamily="34" charset="0"/>
              <a:buNone/>
              <a:defRPr sz="2400" b="1">
                <a:solidFill>
                  <a:srgbClr val="2D391B"/>
                </a:solidFill>
                <a:latin typeface="Gill Sans MT" panose="020B0502020104020203" pitchFamily="34" charset="0"/>
              </a:defRPr>
            </a:lvl1pPr>
            <a:lvl2pPr marL="685800" indent="-228600">
              <a:lnSpc>
                <a:spcPct val="90000"/>
              </a:lnSpc>
              <a:spcBef>
                <a:spcPts val="500"/>
              </a:spcBef>
              <a:buFont typeface="Arial" panose="020B0604020202020204" pitchFamily="34" charset="0"/>
              <a:buChar char="•"/>
              <a:defRPr sz="2400">
                <a:solidFill>
                  <a:srgbClr val="2D391B"/>
                </a:solidFill>
                <a:latin typeface="Gill Sans MT" panose="020B0502020104020203" pitchFamily="34" charset="0"/>
              </a:defRPr>
            </a:lvl2pPr>
            <a:lvl3pPr marL="1143000" indent="-228600">
              <a:lnSpc>
                <a:spcPct val="90000"/>
              </a:lnSpc>
              <a:spcBef>
                <a:spcPts val="500"/>
              </a:spcBef>
              <a:buFont typeface="Arial" panose="020B0604020202020204" pitchFamily="34" charset="0"/>
              <a:buChar char="•"/>
              <a:defRPr sz="2000">
                <a:solidFill>
                  <a:srgbClr val="2D391B"/>
                </a:solidFill>
                <a:latin typeface="Gill Sans MT" panose="020B0502020104020203" pitchFamily="34" charset="0"/>
              </a:defRPr>
            </a:lvl3pPr>
            <a:lvl4pPr marL="16002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4pPr>
            <a:lvl5pPr marL="20574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t>App Developers</a:t>
            </a:r>
          </a:p>
        </p:txBody>
      </p:sp>
      <p:sp>
        <p:nvSpPr>
          <p:cNvPr id="48" name="Content Placeholder 3">
            <a:extLst>
              <a:ext uri="{FF2B5EF4-FFF2-40B4-BE49-F238E27FC236}">
                <a16:creationId xmlns:a16="http://schemas.microsoft.com/office/drawing/2014/main" id="{AC2BE7D4-6520-3D4F-66BB-BD7678D4F711}"/>
              </a:ext>
            </a:extLst>
          </p:cNvPr>
          <p:cNvSpPr txBox="1">
            <a:spLocks/>
          </p:cNvSpPr>
          <p:nvPr/>
        </p:nvSpPr>
        <p:spPr>
          <a:xfrm>
            <a:off x="9548900" y="2860491"/>
            <a:ext cx="2100896"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High</a:t>
            </a:r>
          </a:p>
        </p:txBody>
      </p:sp>
      <p:sp>
        <p:nvSpPr>
          <p:cNvPr id="49" name="Content Placeholder 3">
            <a:extLst>
              <a:ext uri="{FF2B5EF4-FFF2-40B4-BE49-F238E27FC236}">
                <a16:creationId xmlns:a16="http://schemas.microsoft.com/office/drawing/2014/main" id="{79750A67-031C-699D-8373-D3C05B5AB35F}"/>
              </a:ext>
            </a:extLst>
          </p:cNvPr>
          <p:cNvSpPr txBox="1">
            <a:spLocks/>
          </p:cNvSpPr>
          <p:nvPr/>
        </p:nvSpPr>
        <p:spPr>
          <a:xfrm>
            <a:off x="9590788" y="3699613"/>
            <a:ext cx="2100896" cy="960699"/>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Create the platform</a:t>
            </a:r>
          </a:p>
        </p:txBody>
      </p:sp>
      <p:sp>
        <p:nvSpPr>
          <p:cNvPr id="50" name="Text Placeholder 2">
            <a:extLst>
              <a:ext uri="{FF2B5EF4-FFF2-40B4-BE49-F238E27FC236}">
                <a16:creationId xmlns:a16="http://schemas.microsoft.com/office/drawing/2014/main" id="{B6E08622-18B4-8A1B-A08B-62FCCC177F21}"/>
              </a:ext>
            </a:extLst>
          </p:cNvPr>
          <p:cNvSpPr txBox="1">
            <a:spLocks/>
          </p:cNvSpPr>
          <p:nvPr/>
        </p:nvSpPr>
        <p:spPr>
          <a:xfrm>
            <a:off x="-157241" y="4790364"/>
            <a:ext cx="2747782" cy="960700"/>
          </a:xfrm>
          <a:prstGeom prst="rect">
            <a:avLst/>
          </a:prstGeom>
          <a:ln>
            <a:noFill/>
          </a:ln>
        </p:spPr>
        <p:txBody>
          <a:bodyPr/>
          <a:lstStyle>
            <a:defPPr>
              <a:defRPr lang="en-US"/>
            </a:defPPr>
            <a:lvl1pPr indent="0" algn="ctr">
              <a:lnSpc>
                <a:spcPct val="90000"/>
              </a:lnSpc>
              <a:spcBef>
                <a:spcPts val="1000"/>
              </a:spcBef>
              <a:buFont typeface="Arial" panose="020B0604020202020204" pitchFamily="34" charset="0"/>
              <a:buNone/>
              <a:defRPr sz="2400" b="1">
                <a:solidFill>
                  <a:srgbClr val="2D391B"/>
                </a:solidFill>
                <a:latin typeface="Gill Sans MT" panose="020B0502020104020203" pitchFamily="34" charset="0"/>
              </a:defRPr>
            </a:lvl1pPr>
            <a:lvl2pPr marL="685800" indent="-228600">
              <a:lnSpc>
                <a:spcPct val="90000"/>
              </a:lnSpc>
              <a:spcBef>
                <a:spcPts val="500"/>
              </a:spcBef>
              <a:buFont typeface="Arial" panose="020B0604020202020204" pitchFamily="34" charset="0"/>
              <a:buChar char="•"/>
              <a:defRPr sz="2400">
                <a:solidFill>
                  <a:srgbClr val="2D391B"/>
                </a:solidFill>
                <a:latin typeface="Gill Sans MT" panose="020B0502020104020203" pitchFamily="34" charset="0"/>
              </a:defRPr>
            </a:lvl2pPr>
            <a:lvl3pPr marL="1143000" indent="-228600">
              <a:lnSpc>
                <a:spcPct val="90000"/>
              </a:lnSpc>
              <a:spcBef>
                <a:spcPts val="500"/>
              </a:spcBef>
              <a:buFont typeface="Arial" panose="020B0604020202020204" pitchFamily="34" charset="0"/>
              <a:buChar char="•"/>
              <a:defRPr sz="2000">
                <a:solidFill>
                  <a:srgbClr val="2D391B"/>
                </a:solidFill>
                <a:latin typeface="Gill Sans MT" panose="020B0502020104020203" pitchFamily="34" charset="0"/>
              </a:defRPr>
            </a:lvl3pPr>
            <a:lvl4pPr marL="16002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4pPr>
            <a:lvl5pPr marL="20574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Ability to Substitute</a:t>
            </a:r>
          </a:p>
        </p:txBody>
      </p:sp>
      <p:sp>
        <p:nvSpPr>
          <p:cNvPr id="51" name="Content Placeholder 3">
            <a:extLst>
              <a:ext uri="{FF2B5EF4-FFF2-40B4-BE49-F238E27FC236}">
                <a16:creationId xmlns:a16="http://schemas.microsoft.com/office/drawing/2014/main" id="{7BAD3761-0667-C780-18FB-DC85C3AB55D7}"/>
              </a:ext>
            </a:extLst>
          </p:cNvPr>
          <p:cNvSpPr txBox="1">
            <a:spLocks/>
          </p:cNvSpPr>
          <p:nvPr/>
        </p:nvSpPr>
        <p:spPr>
          <a:xfrm>
            <a:off x="2814004" y="4923868"/>
            <a:ext cx="2100896"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Easy - Yes</a:t>
            </a:r>
          </a:p>
        </p:txBody>
      </p:sp>
      <p:sp>
        <p:nvSpPr>
          <p:cNvPr id="52" name="Content Placeholder 3">
            <a:extLst>
              <a:ext uri="{FF2B5EF4-FFF2-40B4-BE49-F238E27FC236}">
                <a16:creationId xmlns:a16="http://schemas.microsoft.com/office/drawing/2014/main" id="{67A993F3-C6A3-E594-DD17-436E3A6D4AE7}"/>
              </a:ext>
            </a:extLst>
          </p:cNvPr>
          <p:cNvSpPr txBox="1">
            <a:spLocks/>
          </p:cNvSpPr>
          <p:nvPr/>
        </p:nvSpPr>
        <p:spPr>
          <a:xfrm>
            <a:off x="5112445" y="4836655"/>
            <a:ext cx="2100896"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Slightly difficult - Yes</a:t>
            </a:r>
          </a:p>
        </p:txBody>
      </p:sp>
      <p:sp>
        <p:nvSpPr>
          <p:cNvPr id="53" name="Content Placeholder 3">
            <a:extLst>
              <a:ext uri="{FF2B5EF4-FFF2-40B4-BE49-F238E27FC236}">
                <a16:creationId xmlns:a16="http://schemas.microsoft.com/office/drawing/2014/main" id="{A7E837B9-A3E7-1D1A-7DD5-C1E1E9B12338}"/>
              </a:ext>
            </a:extLst>
          </p:cNvPr>
          <p:cNvSpPr txBox="1">
            <a:spLocks/>
          </p:cNvSpPr>
          <p:nvPr/>
        </p:nvSpPr>
        <p:spPr>
          <a:xfrm>
            <a:off x="7436804" y="4917214"/>
            <a:ext cx="2100896" cy="960699"/>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Easy - Yes</a:t>
            </a:r>
          </a:p>
        </p:txBody>
      </p:sp>
      <p:sp>
        <p:nvSpPr>
          <p:cNvPr id="54" name="Content Placeholder 3">
            <a:extLst>
              <a:ext uri="{FF2B5EF4-FFF2-40B4-BE49-F238E27FC236}">
                <a16:creationId xmlns:a16="http://schemas.microsoft.com/office/drawing/2014/main" id="{89B6B99D-3BD1-6D9E-705E-5DDF558236DE}"/>
              </a:ext>
            </a:extLst>
          </p:cNvPr>
          <p:cNvSpPr txBox="1">
            <a:spLocks/>
          </p:cNvSpPr>
          <p:nvPr/>
        </p:nvSpPr>
        <p:spPr>
          <a:xfrm>
            <a:off x="9630432" y="4878440"/>
            <a:ext cx="2100896" cy="960699"/>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Slightly difficult - Yes</a:t>
            </a:r>
          </a:p>
        </p:txBody>
      </p:sp>
      <p:sp>
        <p:nvSpPr>
          <p:cNvPr id="55" name="Text Placeholder 2">
            <a:extLst>
              <a:ext uri="{FF2B5EF4-FFF2-40B4-BE49-F238E27FC236}">
                <a16:creationId xmlns:a16="http://schemas.microsoft.com/office/drawing/2014/main" id="{6500E67D-17CD-838D-CB5A-48FFB450FA9F}"/>
              </a:ext>
            </a:extLst>
          </p:cNvPr>
          <p:cNvSpPr txBox="1">
            <a:spLocks/>
          </p:cNvSpPr>
          <p:nvPr/>
        </p:nvSpPr>
        <p:spPr>
          <a:xfrm>
            <a:off x="-26510" y="5839955"/>
            <a:ext cx="2747782" cy="960700"/>
          </a:xfrm>
          <a:prstGeom prst="rect">
            <a:avLst/>
          </a:prstGeom>
          <a:ln>
            <a:noFill/>
          </a:ln>
        </p:spPr>
        <p:txBody>
          <a:bodyPr/>
          <a:lstStyle>
            <a:defPPr>
              <a:defRPr lang="en-US"/>
            </a:defPPr>
            <a:lvl1pPr indent="0" algn="ctr">
              <a:lnSpc>
                <a:spcPct val="90000"/>
              </a:lnSpc>
              <a:spcBef>
                <a:spcPts val="1000"/>
              </a:spcBef>
              <a:buFont typeface="Arial" panose="020B0604020202020204" pitchFamily="34" charset="0"/>
              <a:buNone/>
              <a:defRPr sz="2400" b="1">
                <a:solidFill>
                  <a:srgbClr val="2D391B"/>
                </a:solidFill>
                <a:latin typeface="Gill Sans MT" panose="020B0502020104020203" pitchFamily="34" charset="0"/>
              </a:defRPr>
            </a:lvl1pPr>
            <a:lvl2pPr marL="685800" indent="-228600">
              <a:lnSpc>
                <a:spcPct val="90000"/>
              </a:lnSpc>
              <a:spcBef>
                <a:spcPts val="500"/>
              </a:spcBef>
              <a:buFont typeface="Arial" panose="020B0604020202020204" pitchFamily="34" charset="0"/>
              <a:buChar char="•"/>
              <a:defRPr sz="2400">
                <a:solidFill>
                  <a:srgbClr val="2D391B"/>
                </a:solidFill>
                <a:latin typeface="Gill Sans MT" panose="020B0502020104020203" pitchFamily="34" charset="0"/>
              </a:defRPr>
            </a:lvl2pPr>
            <a:lvl3pPr marL="1143000" indent="-228600">
              <a:lnSpc>
                <a:spcPct val="90000"/>
              </a:lnSpc>
              <a:spcBef>
                <a:spcPts val="500"/>
              </a:spcBef>
              <a:buFont typeface="Arial" panose="020B0604020202020204" pitchFamily="34" charset="0"/>
              <a:buChar char="•"/>
              <a:defRPr sz="2000">
                <a:solidFill>
                  <a:srgbClr val="2D391B"/>
                </a:solidFill>
                <a:latin typeface="Gill Sans MT" panose="020B0502020104020203" pitchFamily="34" charset="0"/>
              </a:defRPr>
            </a:lvl3pPr>
            <a:lvl4pPr marL="16002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4pPr>
            <a:lvl5pPr marL="20574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Cost of Change</a:t>
            </a:r>
          </a:p>
        </p:txBody>
      </p:sp>
      <p:sp>
        <p:nvSpPr>
          <p:cNvPr id="56" name="Content Placeholder 3">
            <a:extLst>
              <a:ext uri="{FF2B5EF4-FFF2-40B4-BE49-F238E27FC236}">
                <a16:creationId xmlns:a16="http://schemas.microsoft.com/office/drawing/2014/main" id="{00474CAD-2BA6-1DBC-4B2F-7598BB0B5035}"/>
              </a:ext>
            </a:extLst>
          </p:cNvPr>
          <p:cNvSpPr txBox="1">
            <a:spLocks/>
          </p:cNvSpPr>
          <p:nvPr/>
        </p:nvSpPr>
        <p:spPr>
          <a:xfrm>
            <a:off x="2814004" y="5731204"/>
            <a:ext cx="2100896"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Medium</a:t>
            </a:r>
          </a:p>
        </p:txBody>
      </p:sp>
      <p:sp>
        <p:nvSpPr>
          <p:cNvPr id="57" name="Content Placeholder 3">
            <a:extLst>
              <a:ext uri="{FF2B5EF4-FFF2-40B4-BE49-F238E27FC236}">
                <a16:creationId xmlns:a16="http://schemas.microsoft.com/office/drawing/2014/main" id="{4A86AA7B-BF27-4CF4-22F1-E6DEB0F66C9D}"/>
              </a:ext>
            </a:extLst>
          </p:cNvPr>
          <p:cNvSpPr txBox="1">
            <a:spLocks/>
          </p:cNvSpPr>
          <p:nvPr/>
        </p:nvSpPr>
        <p:spPr>
          <a:xfrm>
            <a:off x="5112445" y="5731204"/>
            <a:ext cx="2100896" cy="69369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High</a:t>
            </a:r>
          </a:p>
        </p:txBody>
      </p:sp>
      <p:sp>
        <p:nvSpPr>
          <p:cNvPr id="58" name="Content Placeholder 3">
            <a:extLst>
              <a:ext uri="{FF2B5EF4-FFF2-40B4-BE49-F238E27FC236}">
                <a16:creationId xmlns:a16="http://schemas.microsoft.com/office/drawing/2014/main" id="{66788839-6856-244A-7D46-FB3E06E5C598}"/>
              </a:ext>
            </a:extLst>
          </p:cNvPr>
          <p:cNvSpPr txBox="1">
            <a:spLocks/>
          </p:cNvSpPr>
          <p:nvPr/>
        </p:nvSpPr>
        <p:spPr>
          <a:xfrm>
            <a:off x="7436804" y="5731204"/>
            <a:ext cx="2100896" cy="960699"/>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Medium</a:t>
            </a:r>
          </a:p>
        </p:txBody>
      </p:sp>
      <p:sp>
        <p:nvSpPr>
          <p:cNvPr id="59" name="Content Placeholder 3">
            <a:extLst>
              <a:ext uri="{FF2B5EF4-FFF2-40B4-BE49-F238E27FC236}">
                <a16:creationId xmlns:a16="http://schemas.microsoft.com/office/drawing/2014/main" id="{7B241681-FC14-6AFD-3541-948F9395DCEA}"/>
              </a:ext>
            </a:extLst>
          </p:cNvPr>
          <p:cNvSpPr txBox="1">
            <a:spLocks/>
          </p:cNvSpPr>
          <p:nvPr/>
        </p:nvSpPr>
        <p:spPr>
          <a:xfrm>
            <a:off x="9590788" y="5731204"/>
            <a:ext cx="2100896" cy="960699"/>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High</a:t>
            </a:r>
          </a:p>
        </p:txBody>
      </p:sp>
      <p:sp>
        <p:nvSpPr>
          <p:cNvPr id="60" name="Rectangle 59">
            <a:extLst>
              <a:ext uri="{FF2B5EF4-FFF2-40B4-BE49-F238E27FC236}">
                <a16:creationId xmlns:a16="http://schemas.microsoft.com/office/drawing/2014/main" id="{2060080B-5E75-CD83-5A0E-6A2BAFA61C73}"/>
              </a:ext>
            </a:extLst>
          </p:cNvPr>
          <p:cNvSpPr/>
          <p:nvPr/>
        </p:nvSpPr>
        <p:spPr>
          <a:xfrm>
            <a:off x="3370937" y="976196"/>
            <a:ext cx="885429" cy="882280"/>
          </a:xfrm>
          <a:prstGeom prst="rect">
            <a:avLst/>
          </a:prstGeom>
          <a:blipFill dpi="0" rotWithShape="1">
            <a:blip r:embed="rId2"/>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B7860FA9-C506-C770-56AD-A580348E7943}"/>
              </a:ext>
            </a:extLst>
          </p:cNvPr>
          <p:cNvSpPr/>
          <p:nvPr/>
        </p:nvSpPr>
        <p:spPr>
          <a:xfrm>
            <a:off x="5718375" y="1167079"/>
            <a:ext cx="755249" cy="655394"/>
          </a:xfrm>
          <a:prstGeom prst="rect">
            <a:avLst/>
          </a:prstGeom>
          <a:blipFill dpi="0" rotWithShape="1">
            <a:blip r:embed="rId3"/>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64DB272-4F7C-68A6-70EF-1D8B7ED98C87}"/>
              </a:ext>
            </a:extLst>
          </p:cNvPr>
          <p:cNvSpPr/>
          <p:nvPr/>
        </p:nvSpPr>
        <p:spPr>
          <a:xfrm>
            <a:off x="8164730" y="1141932"/>
            <a:ext cx="626229" cy="693692"/>
          </a:xfrm>
          <a:prstGeom prst="rect">
            <a:avLst/>
          </a:prstGeom>
          <a:blipFill dpi="0" rotWithShape="1">
            <a:blip r:embed="rId4"/>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1E3DD27-B565-555E-C28A-253208E301E5}"/>
              </a:ext>
            </a:extLst>
          </p:cNvPr>
          <p:cNvSpPr/>
          <p:nvPr/>
        </p:nvSpPr>
        <p:spPr>
          <a:xfrm>
            <a:off x="10280751" y="1182756"/>
            <a:ext cx="626229" cy="675720"/>
          </a:xfrm>
          <a:prstGeom prst="rect">
            <a:avLst/>
          </a:prstGeom>
          <a:blipFill dpi="0" rotWithShape="1">
            <a:blip r:embed="rId5"/>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75447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C1ACA-9A95-D5DC-6956-AB03173794BF}"/>
              </a:ext>
            </a:extLst>
          </p:cNvPr>
          <p:cNvSpPr>
            <a:spLocks noGrp="1"/>
          </p:cNvSpPr>
          <p:nvPr>
            <p:ph type="ctrTitle"/>
          </p:nvPr>
        </p:nvSpPr>
        <p:spPr/>
        <p:txBody>
          <a:bodyPr>
            <a:normAutofit/>
          </a:bodyPr>
          <a:lstStyle/>
          <a:p>
            <a:r>
              <a:rPr lang="en-US" sz="9600" dirty="0"/>
              <a:t>Thank You</a:t>
            </a:r>
          </a:p>
        </p:txBody>
      </p:sp>
      <p:sp>
        <p:nvSpPr>
          <p:cNvPr id="3" name="Title 1">
            <a:extLst>
              <a:ext uri="{FF2B5EF4-FFF2-40B4-BE49-F238E27FC236}">
                <a16:creationId xmlns:a16="http://schemas.microsoft.com/office/drawing/2014/main" id="{21A8FD7B-0AE1-A38F-4721-2BE4FC8FBE0C}"/>
              </a:ext>
            </a:extLst>
          </p:cNvPr>
          <p:cNvSpPr txBox="1">
            <a:spLocks/>
          </p:cNvSpPr>
          <p:nvPr/>
        </p:nvSpPr>
        <p:spPr>
          <a:xfrm>
            <a:off x="1524000" y="4160519"/>
            <a:ext cx="9144000" cy="1248347"/>
          </a:xfrm>
          <a:prstGeom prst="rect">
            <a:avLst/>
          </a:prstGeom>
          <a:ln>
            <a:noFill/>
          </a:ln>
        </p:spPr>
        <p:txBody>
          <a:bodyPr vert="horz" lIns="91440" tIns="45720" rIns="91440" bIns="45720" rtlCol="0">
            <a:normAutofit/>
          </a:bodyPr>
          <a:lstStyle>
            <a:defPPr>
              <a:defRPr lang="en-US"/>
            </a:defPPr>
            <a:lvl1pPr indent="0">
              <a:lnSpc>
                <a:spcPct val="90000"/>
              </a:lnSpc>
              <a:spcBef>
                <a:spcPts val="1200"/>
              </a:spcBef>
              <a:spcAft>
                <a:spcPts val="1000"/>
              </a:spcAft>
              <a:buFont typeface="Arial" panose="020B0604020202020204" pitchFamily="34" charset="0"/>
              <a:buNone/>
              <a:defRPr sz="2400" b="0" i="0" u="none" strike="noStrike">
                <a:solidFill>
                  <a:srgbClr val="000000"/>
                </a:solidFill>
                <a:effectLst/>
                <a:latin typeface="Arial" panose="020B0604020202020204" pitchFamily="34" charset="0"/>
              </a:defRPr>
            </a:lvl1pPr>
            <a:lvl2pPr marL="685800" indent="-228600">
              <a:lnSpc>
                <a:spcPct val="90000"/>
              </a:lnSpc>
              <a:spcBef>
                <a:spcPts val="500"/>
              </a:spcBef>
              <a:buFont typeface="Arial" panose="020B0604020202020204" pitchFamily="34" charset="0"/>
              <a:buChar char="•"/>
              <a:defRPr sz="2400">
                <a:solidFill>
                  <a:srgbClr val="2D391B"/>
                </a:solidFill>
                <a:latin typeface="Gill Sans MT" panose="020B0502020104020203" pitchFamily="34" charset="0"/>
              </a:defRPr>
            </a:lvl2pPr>
            <a:lvl3pPr marL="1143000" indent="-228600">
              <a:lnSpc>
                <a:spcPct val="90000"/>
              </a:lnSpc>
              <a:spcBef>
                <a:spcPts val="500"/>
              </a:spcBef>
              <a:buFont typeface="Arial" panose="020B0604020202020204" pitchFamily="34" charset="0"/>
              <a:buChar char="•"/>
              <a:defRPr sz="2000">
                <a:solidFill>
                  <a:srgbClr val="2D391B"/>
                </a:solidFill>
                <a:latin typeface="Gill Sans MT" panose="020B0502020104020203" pitchFamily="34" charset="0"/>
              </a:defRPr>
            </a:lvl3pPr>
            <a:lvl4pPr marL="16002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4pPr>
            <a:lvl5pPr marL="2057400" indent="-228600">
              <a:lnSpc>
                <a:spcPct val="90000"/>
              </a:lnSpc>
              <a:spcBef>
                <a:spcPts val="500"/>
              </a:spcBef>
              <a:buFont typeface="Arial" panose="020B0604020202020204" pitchFamily="34" charset="0"/>
              <a:buChar char="•"/>
              <a:defRPr>
                <a:solidFill>
                  <a:srgbClr val="2D391B"/>
                </a:solidFill>
                <a:latin typeface="Gill Sans MT" panose="020B05020201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dirty="0"/>
              <a:t>Emma Cohen - Ikenna Daniel Nwankwo - Lamis </a:t>
            </a:r>
            <a:r>
              <a:rPr lang="en-US" dirty="0" err="1"/>
              <a:t>Salloum</a:t>
            </a:r>
            <a:r>
              <a:rPr lang="en-US" dirty="0"/>
              <a:t> </a:t>
            </a:r>
            <a:r>
              <a:rPr lang="en-US" dirty="0" err="1"/>
              <a:t>Yared</a:t>
            </a:r>
            <a:r>
              <a:rPr lang="en-US" dirty="0"/>
              <a:t> - Rohan </a:t>
            </a:r>
            <a:r>
              <a:rPr lang="en-US" dirty="0" err="1"/>
              <a:t>Upadhaya</a:t>
            </a:r>
            <a:r>
              <a:rPr lang="en-US" dirty="0"/>
              <a:t> - Vaishnavi Pritam Veer</a:t>
            </a:r>
          </a:p>
        </p:txBody>
      </p:sp>
    </p:spTree>
    <p:extLst>
      <p:ext uri="{BB962C8B-B14F-4D97-AF65-F5344CB8AC3E}">
        <p14:creationId xmlns:p14="http://schemas.microsoft.com/office/powerpoint/2010/main" val="1889691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DCC2E-7294-3C8C-14D2-C786993D0D9E}"/>
              </a:ext>
            </a:extLst>
          </p:cNvPr>
          <p:cNvSpPr>
            <a:spLocks noGrp="1"/>
          </p:cNvSpPr>
          <p:nvPr>
            <p:ph type="title"/>
          </p:nvPr>
        </p:nvSpPr>
        <p:spPr/>
        <p:txBody>
          <a:bodyPr/>
          <a:lstStyle/>
          <a:p>
            <a:r>
              <a:rPr lang="en-US" dirty="0"/>
              <a:t>PESTLE Analysis</a:t>
            </a:r>
          </a:p>
        </p:txBody>
      </p:sp>
      <p:sp>
        <p:nvSpPr>
          <p:cNvPr id="5" name="Rectangle 4">
            <a:extLst>
              <a:ext uri="{FF2B5EF4-FFF2-40B4-BE49-F238E27FC236}">
                <a16:creationId xmlns:a16="http://schemas.microsoft.com/office/drawing/2014/main" id="{E4262DF1-224B-2DD3-75BB-79046230A80B}"/>
              </a:ext>
            </a:extLst>
          </p:cNvPr>
          <p:cNvSpPr/>
          <p:nvPr/>
        </p:nvSpPr>
        <p:spPr>
          <a:xfrm>
            <a:off x="383178" y="2053045"/>
            <a:ext cx="11425644" cy="2751909"/>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F6223A6-0AA1-3DDB-4B16-8FEAAE0CEF3F}"/>
              </a:ext>
            </a:extLst>
          </p:cNvPr>
          <p:cNvSpPr/>
          <p:nvPr/>
        </p:nvSpPr>
        <p:spPr>
          <a:xfrm>
            <a:off x="8369300" y="0"/>
            <a:ext cx="3822700" cy="2053045"/>
          </a:xfrm>
          <a:prstGeom prst="rect">
            <a:avLst/>
          </a:prstGeom>
          <a:blipFill dpi="0" rotWithShape="1">
            <a:blip r:embed="rId3"/>
            <a:srcRect/>
            <a:stretch>
              <a:fillRect/>
            </a:stretch>
          </a:blip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06097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BAF3-53A3-7107-685D-D27B01158D62}"/>
              </a:ext>
            </a:extLst>
          </p:cNvPr>
          <p:cNvSpPr>
            <a:spLocks noGrp="1"/>
          </p:cNvSpPr>
          <p:nvPr>
            <p:ph type="title"/>
          </p:nvPr>
        </p:nvSpPr>
        <p:spPr/>
        <p:txBody>
          <a:bodyPr/>
          <a:lstStyle/>
          <a:p>
            <a:r>
              <a:rPr lang="en-US" dirty="0"/>
              <a:t>The Body Shop</a:t>
            </a:r>
          </a:p>
        </p:txBody>
      </p:sp>
      <p:sp>
        <p:nvSpPr>
          <p:cNvPr id="3" name="Content Placeholder 2">
            <a:extLst>
              <a:ext uri="{FF2B5EF4-FFF2-40B4-BE49-F238E27FC236}">
                <a16:creationId xmlns:a16="http://schemas.microsoft.com/office/drawing/2014/main" id="{E2DBF63A-0C34-CA7F-880B-ACF57A3B13BA}"/>
              </a:ext>
            </a:extLst>
          </p:cNvPr>
          <p:cNvSpPr>
            <a:spLocks noGrp="1"/>
          </p:cNvSpPr>
          <p:nvPr>
            <p:ph idx="1"/>
          </p:nvPr>
        </p:nvSpPr>
        <p:spPr>
          <a:xfrm>
            <a:off x="838200" y="1848576"/>
            <a:ext cx="4447903" cy="2929255"/>
          </a:xfrm>
          <a:ln>
            <a:noFill/>
          </a:ln>
        </p:spPr>
        <p:txBody>
          <a:bodyPr/>
          <a:lstStyle/>
          <a:p>
            <a:pPr marL="0" indent="0">
              <a:buNone/>
            </a:pPr>
            <a:r>
              <a:rPr lang="en-US" dirty="0"/>
              <a:t>They started in 1976 with their founder, Anita Roddick. She opened a little green shop in Brighton with the belief in something revolutionary: that business could be a force for good. </a:t>
            </a:r>
          </a:p>
        </p:txBody>
      </p:sp>
      <p:sp>
        <p:nvSpPr>
          <p:cNvPr id="4" name="Rectangle 3">
            <a:extLst>
              <a:ext uri="{FF2B5EF4-FFF2-40B4-BE49-F238E27FC236}">
                <a16:creationId xmlns:a16="http://schemas.microsoft.com/office/drawing/2014/main" id="{2602E1F8-45BD-5DAA-820F-E07D5A5FEDD6}"/>
              </a:ext>
            </a:extLst>
          </p:cNvPr>
          <p:cNvSpPr/>
          <p:nvPr/>
        </p:nvSpPr>
        <p:spPr>
          <a:xfrm>
            <a:off x="6905897" y="1848576"/>
            <a:ext cx="4447903" cy="2929255"/>
          </a:xfrm>
          <a:prstGeom prst="rect">
            <a:avLst/>
          </a:prstGeom>
          <a:blipFill dpi="0" rotWithShape="1">
            <a:blip r:embed="rId2"/>
            <a:srcRect/>
            <a:stretch>
              <a:fillRect/>
            </a:stretch>
          </a:blip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2770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68752-ECFF-674E-67B8-AB4BDA64DB32}"/>
              </a:ext>
            </a:extLst>
          </p:cNvPr>
          <p:cNvSpPr>
            <a:spLocks noGrp="1"/>
          </p:cNvSpPr>
          <p:nvPr>
            <p:ph type="title"/>
          </p:nvPr>
        </p:nvSpPr>
        <p:spPr/>
        <p:txBody>
          <a:bodyPr/>
          <a:lstStyle/>
          <a:p>
            <a:r>
              <a:rPr lang="en-US" dirty="0"/>
              <a:t>PESTLE: The Body Shop</a:t>
            </a:r>
          </a:p>
        </p:txBody>
      </p:sp>
      <p:sp>
        <p:nvSpPr>
          <p:cNvPr id="3" name="Text Placeholder 2">
            <a:extLst>
              <a:ext uri="{FF2B5EF4-FFF2-40B4-BE49-F238E27FC236}">
                <a16:creationId xmlns:a16="http://schemas.microsoft.com/office/drawing/2014/main" id="{BB0B9511-F3CB-70C9-7B31-8A706473B152}"/>
              </a:ext>
            </a:extLst>
          </p:cNvPr>
          <p:cNvSpPr>
            <a:spLocks noGrp="1"/>
          </p:cNvSpPr>
          <p:nvPr>
            <p:ph type="body" idx="1"/>
          </p:nvPr>
        </p:nvSpPr>
        <p:spPr>
          <a:xfrm>
            <a:off x="839788" y="1681163"/>
            <a:ext cx="3572515" cy="823912"/>
          </a:xfrm>
          <a:ln>
            <a:noFill/>
          </a:ln>
        </p:spPr>
        <p:txBody>
          <a:bodyPr/>
          <a:lstStyle/>
          <a:p>
            <a:pPr algn="ctr"/>
            <a:r>
              <a:rPr lang="en-US" dirty="0"/>
              <a:t>Political</a:t>
            </a:r>
          </a:p>
        </p:txBody>
      </p:sp>
      <p:sp>
        <p:nvSpPr>
          <p:cNvPr id="4" name="Content Placeholder 3">
            <a:extLst>
              <a:ext uri="{FF2B5EF4-FFF2-40B4-BE49-F238E27FC236}">
                <a16:creationId xmlns:a16="http://schemas.microsoft.com/office/drawing/2014/main" id="{0B748087-F32A-1AB2-B60E-689FB1090F35}"/>
              </a:ext>
            </a:extLst>
          </p:cNvPr>
          <p:cNvSpPr>
            <a:spLocks noGrp="1"/>
          </p:cNvSpPr>
          <p:nvPr>
            <p:ph sz="half" idx="2"/>
          </p:nvPr>
        </p:nvSpPr>
        <p:spPr>
          <a:xfrm>
            <a:off x="839788" y="2505075"/>
            <a:ext cx="3572515" cy="3684588"/>
          </a:xfrm>
          <a:ln>
            <a:noFill/>
          </a:ln>
        </p:spPr>
        <p:txBody>
          <a:bodyPr/>
          <a:lstStyle/>
          <a:p>
            <a:pPr algn="ctr"/>
            <a:r>
              <a:rPr lang="en-US" dirty="0"/>
              <a:t>Brexit</a:t>
            </a:r>
          </a:p>
          <a:p>
            <a:pPr algn="ctr"/>
            <a:r>
              <a:rPr lang="en-US" dirty="0"/>
              <a:t>Government Regulations</a:t>
            </a:r>
          </a:p>
          <a:p>
            <a:pPr algn="ctr"/>
            <a:r>
              <a:rPr lang="en-US" dirty="0"/>
              <a:t>Ukraine War</a:t>
            </a:r>
          </a:p>
        </p:txBody>
      </p:sp>
      <p:sp>
        <p:nvSpPr>
          <p:cNvPr id="5" name="Text Placeholder 4">
            <a:extLst>
              <a:ext uri="{FF2B5EF4-FFF2-40B4-BE49-F238E27FC236}">
                <a16:creationId xmlns:a16="http://schemas.microsoft.com/office/drawing/2014/main" id="{951D7C11-8798-21BF-8A64-8E72A76278C9}"/>
              </a:ext>
            </a:extLst>
          </p:cNvPr>
          <p:cNvSpPr>
            <a:spLocks noGrp="1"/>
          </p:cNvSpPr>
          <p:nvPr>
            <p:ph type="body" sz="quarter" idx="3"/>
          </p:nvPr>
        </p:nvSpPr>
        <p:spPr>
          <a:xfrm>
            <a:off x="4500143" y="1681163"/>
            <a:ext cx="3590109" cy="823912"/>
          </a:xfrm>
          <a:ln>
            <a:noFill/>
          </a:ln>
        </p:spPr>
        <p:txBody>
          <a:bodyPr/>
          <a:lstStyle/>
          <a:p>
            <a:pPr algn="ctr"/>
            <a:r>
              <a:rPr lang="en-US" dirty="0"/>
              <a:t>Economic</a:t>
            </a:r>
          </a:p>
        </p:txBody>
      </p:sp>
      <p:sp>
        <p:nvSpPr>
          <p:cNvPr id="6" name="Content Placeholder 5">
            <a:extLst>
              <a:ext uri="{FF2B5EF4-FFF2-40B4-BE49-F238E27FC236}">
                <a16:creationId xmlns:a16="http://schemas.microsoft.com/office/drawing/2014/main" id="{D9E3B75E-ED50-2FFE-00E3-D38D69CC9991}"/>
              </a:ext>
            </a:extLst>
          </p:cNvPr>
          <p:cNvSpPr>
            <a:spLocks noGrp="1"/>
          </p:cNvSpPr>
          <p:nvPr>
            <p:ph sz="quarter" idx="4"/>
          </p:nvPr>
        </p:nvSpPr>
        <p:spPr>
          <a:xfrm>
            <a:off x="4500143" y="2505075"/>
            <a:ext cx="3590109" cy="3684588"/>
          </a:xfrm>
          <a:ln>
            <a:noFill/>
          </a:ln>
        </p:spPr>
        <p:txBody>
          <a:bodyPr/>
          <a:lstStyle/>
          <a:p>
            <a:pPr algn="ctr"/>
            <a:r>
              <a:rPr lang="en-US" dirty="0"/>
              <a:t>Inflation</a:t>
            </a:r>
          </a:p>
          <a:p>
            <a:pPr algn="ctr"/>
            <a:r>
              <a:rPr lang="en-US" dirty="0"/>
              <a:t>Economic Growth</a:t>
            </a:r>
          </a:p>
          <a:p>
            <a:pPr algn="ctr"/>
            <a:r>
              <a:rPr lang="en-US" dirty="0"/>
              <a:t>Increase cost of supply chain</a:t>
            </a:r>
          </a:p>
          <a:p>
            <a:pPr algn="ctr"/>
            <a:r>
              <a:rPr lang="en-US" dirty="0"/>
              <a:t>Exchange Rate</a:t>
            </a:r>
          </a:p>
        </p:txBody>
      </p:sp>
      <p:sp>
        <p:nvSpPr>
          <p:cNvPr id="7" name="Rectangle 6">
            <a:extLst>
              <a:ext uri="{FF2B5EF4-FFF2-40B4-BE49-F238E27FC236}">
                <a16:creationId xmlns:a16="http://schemas.microsoft.com/office/drawing/2014/main" id="{02B37F2D-F72D-37BF-30CF-43CD46AA3166}"/>
              </a:ext>
            </a:extLst>
          </p:cNvPr>
          <p:cNvSpPr/>
          <p:nvPr/>
        </p:nvSpPr>
        <p:spPr>
          <a:xfrm>
            <a:off x="1292080" y="1811179"/>
            <a:ext cx="679269" cy="693692"/>
          </a:xfrm>
          <a:prstGeom prst="rect">
            <a:avLst/>
          </a:prstGeom>
          <a:blipFill dpi="0" rotWithShape="1">
            <a:blip r:embed="rId3"/>
            <a:srcRect/>
            <a:stretch>
              <a:fillRect/>
            </a:stretch>
          </a:blip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AAC39CC-300A-BC08-31A2-E07381DA825C}"/>
              </a:ext>
            </a:extLst>
          </p:cNvPr>
          <p:cNvSpPr/>
          <p:nvPr/>
        </p:nvSpPr>
        <p:spPr>
          <a:xfrm>
            <a:off x="4740078" y="1811179"/>
            <a:ext cx="679269" cy="693692"/>
          </a:xfrm>
          <a:prstGeom prst="rect">
            <a:avLst/>
          </a:prstGeom>
          <a:blipFill dpi="0" rotWithShape="1">
            <a:blip r:embed="rId4"/>
            <a:srcRect/>
            <a:stretch>
              <a:fillRect/>
            </a:stretch>
          </a:blip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4">
            <a:extLst>
              <a:ext uri="{FF2B5EF4-FFF2-40B4-BE49-F238E27FC236}">
                <a16:creationId xmlns:a16="http://schemas.microsoft.com/office/drawing/2014/main" id="{3B7A0F07-5BBA-05D7-13B3-435EEAD77E30}"/>
              </a:ext>
            </a:extLst>
          </p:cNvPr>
          <p:cNvSpPr txBox="1">
            <a:spLocks/>
          </p:cNvSpPr>
          <p:nvPr/>
        </p:nvSpPr>
        <p:spPr>
          <a:xfrm>
            <a:off x="8170825" y="1676806"/>
            <a:ext cx="3590109" cy="823912"/>
          </a:xfrm>
          <a:prstGeom prst="rect">
            <a:avLst/>
          </a:prstGeom>
          <a:ln>
            <a:noFill/>
          </a:ln>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2D391B"/>
                </a:solidFill>
                <a:latin typeface="Gill Sans MT" panose="020B05020201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rgbClr val="2D391B"/>
                </a:solidFill>
                <a:latin typeface="Gill Sans MT" panose="020B05020201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2D391B"/>
                </a:solidFill>
                <a:latin typeface="Gill Sans MT" panose="020B05020201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rgbClr val="2D391B"/>
                </a:solidFill>
                <a:latin typeface="Gill Sans MT" panose="020B05020201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rgbClr val="2D391B"/>
                </a:solidFill>
                <a:latin typeface="Gill Sans MT" panose="020B0502020104020203"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t>Social</a:t>
            </a:r>
          </a:p>
        </p:txBody>
      </p:sp>
      <p:sp>
        <p:nvSpPr>
          <p:cNvPr id="11" name="Content Placeholder 5">
            <a:extLst>
              <a:ext uri="{FF2B5EF4-FFF2-40B4-BE49-F238E27FC236}">
                <a16:creationId xmlns:a16="http://schemas.microsoft.com/office/drawing/2014/main" id="{1026D7EC-BC76-5FE8-36DD-9B05D21A1E75}"/>
              </a:ext>
            </a:extLst>
          </p:cNvPr>
          <p:cNvSpPr txBox="1">
            <a:spLocks/>
          </p:cNvSpPr>
          <p:nvPr/>
        </p:nvSpPr>
        <p:spPr>
          <a:xfrm>
            <a:off x="8170825" y="2500718"/>
            <a:ext cx="3590109" cy="3684588"/>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Increased Demand of ethical and sustainable products</a:t>
            </a:r>
          </a:p>
          <a:p>
            <a:pPr algn="ctr"/>
            <a:r>
              <a:rPr lang="en-US" dirty="0"/>
              <a:t>Health and Wellness trends like the Hemp Range in India</a:t>
            </a:r>
          </a:p>
          <a:p>
            <a:pPr algn="ctr"/>
            <a:r>
              <a:rPr lang="en-US" dirty="0"/>
              <a:t>Loyalty programs</a:t>
            </a:r>
          </a:p>
          <a:p>
            <a:pPr algn="ctr"/>
            <a:endParaRPr lang="en-US" dirty="0"/>
          </a:p>
        </p:txBody>
      </p:sp>
      <p:sp>
        <p:nvSpPr>
          <p:cNvPr id="12" name="Rectangle 11">
            <a:extLst>
              <a:ext uri="{FF2B5EF4-FFF2-40B4-BE49-F238E27FC236}">
                <a16:creationId xmlns:a16="http://schemas.microsoft.com/office/drawing/2014/main" id="{0E96F8C0-22A7-4D45-87E2-3EEB3B5D7225}"/>
              </a:ext>
            </a:extLst>
          </p:cNvPr>
          <p:cNvSpPr/>
          <p:nvPr/>
        </p:nvSpPr>
        <p:spPr>
          <a:xfrm>
            <a:off x="8714443" y="1811179"/>
            <a:ext cx="679269" cy="693692"/>
          </a:xfrm>
          <a:prstGeom prst="rect">
            <a:avLst/>
          </a:prstGeom>
          <a:blipFill dpi="0" rotWithShape="1">
            <a:blip r:embed="rId5"/>
            <a:srcRect/>
            <a:stretch>
              <a:fillRect/>
            </a:stretch>
          </a:blip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12117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68752-ECFF-674E-67B8-AB4BDA64DB32}"/>
              </a:ext>
            </a:extLst>
          </p:cNvPr>
          <p:cNvSpPr>
            <a:spLocks noGrp="1"/>
          </p:cNvSpPr>
          <p:nvPr>
            <p:ph type="title"/>
          </p:nvPr>
        </p:nvSpPr>
        <p:spPr/>
        <p:txBody>
          <a:bodyPr/>
          <a:lstStyle/>
          <a:p>
            <a:r>
              <a:rPr lang="en-US" dirty="0"/>
              <a:t>PESTLE: The Body Shop</a:t>
            </a:r>
          </a:p>
        </p:txBody>
      </p:sp>
      <p:sp>
        <p:nvSpPr>
          <p:cNvPr id="3" name="Text Placeholder 2">
            <a:extLst>
              <a:ext uri="{FF2B5EF4-FFF2-40B4-BE49-F238E27FC236}">
                <a16:creationId xmlns:a16="http://schemas.microsoft.com/office/drawing/2014/main" id="{BB0B9511-F3CB-70C9-7B31-8A706473B152}"/>
              </a:ext>
            </a:extLst>
          </p:cNvPr>
          <p:cNvSpPr>
            <a:spLocks noGrp="1"/>
          </p:cNvSpPr>
          <p:nvPr>
            <p:ph type="body" idx="1"/>
          </p:nvPr>
        </p:nvSpPr>
        <p:spPr>
          <a:xfrm>
            <a:off x="839788" y="1681163"/>
            <a:ext cx="3572515" cy="823912"/>
          </a:xfrm>
          <a:ln>
            <a:noFill/>
          </a:ln>
        </p:spPr>
        <p:txBody>
          <a:bodyPr/>
          <a:lstStyle/>
          <a:p>
            <a:pPr algn="ctr"/>
            <a:r>
              <a:rPr lang="en-US" dirty="0"/>
              <a:t>Technological</a:t>
            </a:r>
          </a:p>
        </p:txBody>
      </p:sp>
      <p:sp>
        <p:nvSpPr>
          <p:cNvPr id="4" name="Content Placeholder 3">
            <a:extLst>
              <a:ext uri="{FF2B5EF4-FFF2-40B4-BE49-F238E27FC236}">
                <a16:creationId xmlns:a16="http://schemas.microsoft.com/office/drawing/2014/main" id="{0B748087-F32A-1AB2-B60E-689FB1090F35}"/>
              </a:ext>
            </a:extLst>
          </p:cNvPr>
          <p:cNvSpPr>
            <a:spLocks noGrp="1"/>
          </p:cNvSpPr>
          <p:nvPr>
            <p:ph sz="half" idx="2"/>
          </p:nvPr>
        </p:nvSpPr>
        <p:spPr>
          <a:xfrm>
            <a:off x="839788" y="2505075"/>
            <a:ext cx="3572515" cy="3684588"/>
          </a:xfrm>
          <a:ln>
            <a:noFill/>
          </a:ln>
        </p:spPr>
        <p:txBody>
          <a:bodyPr/>
          <a:lstStyle/>
          <a:p>
            <a:pPr algn="ctr"/>
            <a:r>
              <a:rPr lang="en-US" dirty="0"/>
              <a:t>E-Commerce</a:t>
            </a:r>
          </a:p>
          <a:p>
            <a:pPr algn="ctr"/>
            <a:r>
              <a:rPr lang="en-US" dirty="0"/>
              <a:t>Use of Social Media</a:t>
            </a:r>
          </a:p>
          <a:p>
            <a:pPr algn="ctr"/>
            <a:r>
              <a:rPr lang="en-US" dirty="0"/>
              <a:t>Rise in popularity of personalized products</a:t>
            </a:r>
          </a:p>
        </p:txBody>
      </p:sp>
      <p:sp>
        <p:nvSpPr>
          <p:cNvPr id="5" name="Text Placeholder 4">
            <a:extLst>
              <a:ext uri="{FF2B5EF4-FFF2-40B4-BE49-F238E27FC236}">
                <a16:creationId xmlns:a16="http://schemas.microsoft.com/office/drawing/2014/main" id="{951D7C11-8798-21BF-8A64-8E72A76278C9}"/>
              </a:ext>
            </a:extLst>
          </p:cNvPr>
          <p:cNvSpPr>
            <a:spLocks noGrp="1"/>
          </p:cNvSpPr>
          <p:nvPr>
            <p:ph type="body" sz="quarter" idx="3"/>
          </p:nvPr>
        </p:nvSpPr>
        <p:spPr>
          <a:xfrm>
            <a:off x="4500143" y="1681163"/>
            <a:ext cx="3590109" cy="823912"/>
          </a:xfrm>
          <a:ln>
            <a:noFill/>
          </a:ln>
        </p:spPr>
        <p:txBody>
          <a:bodyPr/>
          <a:lstStyle/>
          <a:p>
            <a:pPr algn="ctr"/>
            <a:r>
              <a:rPr lang="en-US" dirty="0"/>
              <a:t>Legal</a:t>
            </a:r>
          </a:p>
        </p:txBody>
      </p:sp>
      <p:sp>
        <p:nvSpPr>
          <p:cNvPr id="6" name="Content Placeholder 5">
            <a:extLst>
              <a:ext uri="{FF2B5EF4-FFF2-40B4-BE49-F238E27FC236}">
                <a16:creationId xmlns:a16="http://schemas.microsoft.com/office/drawing/2014/main" id="{D9E3B75E-ED50-2FFE-00E3-D38D69CC9991}"/>
              </a:ext>
            </a:extLst>
          </p:cNvPr>
          <p:cNvSpPr>
            <a:spLocks noGrp="1"/>
          </p:cNvSpPr>
          <p:nvPr>
            <p:ph sz="quarter" idx="4"/>
          </p:nvPr>
        </p:nvSpPr>
        <p:spPr>
          <a:xfrm>
            <a:off x="4500143" y="2505075"/>
            <a:ext cx="3590109" cy="3684588"/>
          </a:xfrm>
          <a:ln>
            <a:noFill/>
          </a:ln>
        </p:spPr>
        <p:txBody>
          <a:bodyPr/>
          <a:lstStyle/>
          <a:p>
            <a:pPr algn="ctr"/>
            <a:r>
              <a:rPr lang="en-US" dirty="0"/>
              <a:t>Competition Law</a:t>
            </a:r>
          </a:p>
          <a:p>
            <a:pPr algn="ctr"/>
            <a:r>
              <a:rPr lang="en-US" dirty="0"/>
              <a:t>Employment Law</a:t>
            </a:r>
          </a:p>
          <a:p>
            <a:pPr algn="ctr"/>
            <a:r>
              <a:rPr lang="en-US" dirty="0"/>
              <a:t>Taxation, trading and hiring practices</a:t>
            </a:r>
          </a:p>
          <a:p>
            <a:pPr algn="ctr"/>
            <a:endParaRPr lang="en-US" dirty="0"/>
          </a:p>
        </p:txBody>
      </p:sp>
      <p:sp>
        <p:nvSpPr>
          <p:cNvPr id="7" name="Rectangle 6">
            <a:extLst>
              <a:ext uri="{FF2B5EF4-FFF2-40B4-BE49-F238E27FC236}">
                <a16:creationId xmlns:a16="http://schemas.microsoft.com/office/drawing/2014/main" id="{02B37F2D-F72D-37BF-30CF-43CD46AA3166}"/>
              </a:ext>
            </a:extLst>
          </p:cNvPr>
          <p:cNvSpPr/>
          <p:nvPr/>
        </p:nvSpPr>
        <p:spPr>
          <a:xfrm>
            <a:off x="960528" y="1785779"/>
            <a:ext cx="679269" cy="693692"/>
          </a:xfrm>
          <a:prstGeom prst="rect">
            <a:avLst/>
          </a:prstGeom>
          <a:blipFill dpi="0" rotWithShape="1">
            <a:blip r:embed="rId3"/>
            <a:srcRect/>
            <a:stretch>
              <a:fillRect/>
            </a:stretch>
          </a:blip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AAC39CC-300A-BC08-31A2-E07381DA825C}"/>
              </a:ext>
            </a:extLst>
          </p:cNvPr>
          <p:cNvSpPr/>
          <p:nvPr/>
        </p:nvSpPr>
        <p:spPr>
          <a:xfrm>
            <a:off x="5112043" y="1785779"/>
            <a:ext cx="679269" cy="693692"/>
          </a:xfrm>
          <a:prstGeom prst="rect">
            <a:avLst/>
          </a:prstGeom>
          <a:blipFill dpi="0" rotWithShape="1">
            <a:blip r:embed="rId4"/>
            <a:srcRect/>
            <a:stretch>
              <a:fillRect/>
            </a:stretch>
          </a:blip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4">
            <a:extLst>
              <a:ext uri="{FF2B5EF4-FFF2-40B4-BE49-F238E27FC236}">
                <a16:creationId xmlns:a16="http://schemas.microsoft.com/office/drawing/2014/main" id="{3B7A0F07-5BBA-05D7-13B3-435EEAD77E30}"/>
              </a:ext>
            </a:extLst>
          </p:cNvPr>
          <p:cNvSpPr txBox="1">
            <a:spLocks/>
          </p:cNvSpPr>
          <p:nvPr/>
        </p:nvSpPr>
        <p:spPr>
          <a:xfrm>
            <a:off x="8170825" y="1676806"/>
            <a:ext cx="3590109" cy="823912"/>
          </a:xfrm>
          <a:prstGeom prst="rect">
            <a:avLst/>
          </a:prstGeom>
          <a:ln>
            <a:noFill/>
          </a:ln>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2D391B"/>
                </a:solidFill>
                <a:latin typeface="Gill Sans MT" panose="020B05020201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rgbClr val="2D391B"/>
                </a:solidFill>
                <a:latin typeface="Gill Sans MT" panose="020B05020201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2D391B"/>
                </a:solidFill>
                <a:latin typeface="Gill Sans MT" panose="020B05020201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rgbClr val="2D391B"/>
                </a:solidFill>
                <a:latin typeface="Gill Sans MT" panose="020B05020201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rgbClr val="2D391B"/>
                </a:solidFill>
                <a:latin typeface="Gill Sans MT" panose="020B0502020104020203"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t>Environmental</a:t>
            </a:r>
          </a:p>
        </p:txBody>
      </p:sp>
      <p:sp>
        <p:nvSpPr>
          <p:cNvPr id="11" name="Content Placeholder 5">
            <a:extLst>
              <a:ext uri="{FF2B5EF4-FFF2-40B4-BE49-F238E27FC236}">
                <a16:creationId xmlns:a16="http://schemas.microsoft.com/office/drawing/2014/main" id="{1026D7EC-BC76-5FE8-36DD-9B05D21A1E75}"/>
              </a:ext>
            </a:extLst>
          </p:cNvPr>
          <p:cNvSpPr txBox="1">
            <a:spLocks/>
          </p:cNvSpPr>
          <p:nvPr/>
        </p:nvSpPr>
        <p:spPr>
          <a:xfrm>
            <a:off x="8170825" y="2500718"/>
            <a:ext cx="3590109" cy="3684588"/>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Climate Change</a:t>
            </a:r>
          </a:p>
          <a:p>
            <a:pPr algn="ctr"/>
            <a:r>
              <a:rPr lang="en-US" dirty="0"/>
              <a:t>Sustainable Sourcing</a:t>
            </a:r>
          </a:p>
          <a:p>
            <a:pPr algn="ctr"/>
            <a:r>
              <a:rPr lang="en-US" dirty="0"/>
              <a:t>Greenhouse Gas Emission</a:t>
            </a:r>
          </a:p>
          <a:p>
            <a:pPr algn="ctr"/>
            <a:endParaRPr lang="en-US" dirty="0"/>
          </a:p>
        </p:txBody>
      </p:sp>
      <p:sp>
        <p:nvSpPr>
          <p:cNvPr id="12" name="Rectangle 11">
            <a:extLst>
              <a:ext uri="{FF2B5EF4-FFF2-40B4-BE49-F238E27FC236}">
                <a16:creationId xmlns:a16="http://schemas.microsoft.com/office/drawing/2014/main" id="{0E96F8C0-22A7-4D45-87E2-3EEB3B5D7225}"/>
              </a:ext>
            </a:extLst>
          </p:cNvPr>
          <p:cNvSpPr/>
          <p:nvPr/>
        </p:nvSpPr>
        <p:spPr>
          <a:xfrm>
            <a:off x="8247446" y="1743526"/>
            <a:ext cx="679269" cy="693692"/>
          </a:xfrm>
          <a:prstGeom prst="rect">
            <a:avLst/>
          </a:prstGeom>
          <a:blipFill dpi="0" rotWithShape="1">
            <a:blip r:embed="rId5"/>
            <a:srcRect/>
            <a:stretch>
              <a:fillRect/>
            </a:stretch>
          </a:blip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74376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BAF3-53A3-7107-685D-D27B01158D62}"/>
              </a:ext>
            </a:extLst>
          </p:cNvPr>
          <p:cNvSpPr>
            <a:spLocks noGrp="1"/>
          </p:cNvSpPr>
          <p:nvPr>
            <p:ph type="title"/>
          </p:nvPr>
        </p:nvSpPr>
        <p:spPr/>
        <p:txBody>
          <a:bodyPr/>
          <a:lstStyle/>
          <a:p>
            <a:r>
              <a:rPr lang="en-US" dirty="0"/>
              <a:t>PESTLE: The Body Shop</a:t>
            </a:r>
          </a:p>
        </p:txBody>
      </p:sp>
      <p:sp>
        <p:nvSpPr>
          <p:cNvPr id="4" name="Rectangle 3">
            <a:extLst>
              <a:ext uri="{FF2B5EF4-FFF2-40B4-BE49-F238E27FC236}">
                <a16:creationId xmlns:a16="http://schemas.microsoft.com/office/drawing/2014/main" id="{2602E1F8-45BD-5DAA-820F-E07D5A5FEDD6}"/>
              </a:ext>
            </a:extLst>
          </p:cNvPr>
          <p:cNvSpPr/>
          <p:nvPr/>
        </p:nvSpPr>
        <p:spPr>
          <a:xfrm>
            <a:off x="6905897" y="2182856"/>
            <a:ext cx="4447903" cy="4052842"/>
          </a:xfrm>
          <a:prstGeom prst="rect">
            <a:avLst/>
          </a:prstGeom>
          <a:blipFill dpi="0" rotWithShape="1">
            <a:blip r:embed="rId2"/>
            <a:srcRect/>
            <a:stretch>
              <a:fillRect/>
            </a:stretch>
          </a:blip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43ABB8D6-AD29-CCB1-4FB6-EE6D949FEDB0}"/>
              </a:ext>
            </a:extLst>
          </p:cNvPr>
          <p:cNvSpPr txBox="1">
            <a:spLocks/>
          </p:cNvSpPr>
          <p:nvPr/>
        </p:nvSpPr>
        <p:spPr>
          <a:xfrm>
            <a:off x="836612" y="1398588"/>
            <a:ext cx="3572515" cy="632732"/>
          </a:xfrm>
          <a:prstGeom prst="rect">
            <a:avLst/>
          </a:prstGeom>
          <a:ln>
            <a:noFill/>
          </a:ln>
        </p:spPr>
        <p:txBody>
          <a:bodyPr vert="horz" lIns="91440" tIns="45720" rIns="91440" bIns="45720" rtlCol="0" anchor="b">
            <a:normAutofit/>
          </a:bodyPr>
          <a:lstStyle>
            <a:lvl1pPr indent="0" algn="ctr">
              <a:lnSpc>
                <a:spcPct val="90000"/>
              </a:lnSpc>
              <a:spcBef>
                <a:spcPts val="1000"/>
              </a:spcBef>
              <a:buFont typeface="Arial" panose="020B0604020202020204" pitchFamily="34" charset="0"/>
              <a:buNone/>
              <a:defRPr sz="2400" b="1">
                <a:solidFill>
                  <a:srgbClr val="2D391B"/>
                </a:solidFill>
                <a:latin typeface="Gill Sans MT" panose="020B0502020104020203" pitchFamily="34" charset="0"/>
              </a:defRPr>
            </a:lvl1pPr>
            <a:lvl2pPr indent="0">
              <a:lnSpc>
                <a:spcPct val="90000"/>
              </a:lnSpc>
              <a:spcBef>
                <a:spcPts val="500"/>
              </a:spcBef>
              <a:buFont typeface="Arial" panose="020B0604020202020204" pitchFamily="34" charset="0"/>
              <a:buNone/>
              <a:defRPr sz="2000" b="1">
                <a:solidFill>
                  <a:srgbClr val="2D391B"/>
                </a:solidFill>
                <a:latin typeface="Gill Sans MT" panose="020B0502020104020203" pitchFamily="34" charset="0"/>
              </a:defRPr>
            </a:lvl2pPr>
            <a:lvl3pPr indent="0">
              <a:lnSpc>
                <a:spcPct val="90000"/>
              </a:lnSpc>
              <a:spcBef>
                <a:spcPts val="500"/>
              </a:spcBef>
              <a:buFont typeface="Arial" panose="020B0604020202020204" pitchFamily="34" charset="0"/>
              <a:buNone/>
              <a:defRPr b="1">
                <a:solidFill>
                  <a:srgbClr val="2D391B"/>
                </a:solidFill>
                <a:latin typeface="Gill Sans MT" panose="020B0502020104020203" pitchFamily="34" charset="0"/>
              </a:defRPr>
            </a:lvl3pPr>
            <a:lvl4pPr indent="0">
              <a:lnSpc>
                <a:spcPct val="90000"/>
              </a:lnSpc>
              <a:spcBef>
                <a:spcPts val="500"/>
              </a:spcBef>
              <a:buFont typeface="Arial" panose="020B0604020202020204" pitchFamily="34" charset="0"/>
              <a:buNone/>
              <a:defRPr sz="1600" b="1">
                <a:solidFill>
                  <a:srgbClr val="2D391B"/>
                </a:solidFill>
                <a:latin typeface="Gill Sans MT" panose="020B0502020104020203" pitchFamily="34" charset="0"/>
              </a:defRPr>
            </a:lvl4pPr>
            <a:lvl5pPr indent="0">
              <a:lnSpc>
                <a:spcPct val="90000"/>
              </a:lnSpc>
              <a:spcBef>
                <a:spcPts val="500"/>
              </a:spcBef>
              <a:buFont typeface="Arial" panose="020B0604020202020204" pitchFamily="34" charset="0"/>
              <a:buNone/>
              <a:defRPr sz="1600" b="1">
                <a:solidFill>
                  <a:srgbClr val="2D391B"/>
                </a:solidFill>
                <a:latin typeface="Gill Sans MT" panose="020B0502020104020203" pitchFamily="34" charset="0"/>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pPr algn="l"/>
            <a:r>
              <a:rPr lang="en-US" dirty="0"/>
              <a:t>Conclusion</a:t>
            </a:r>
          </a:p>
        </p:txBody>
      </p:sp>
      <p:sp>
        <p:nvSpPr>
          <p:cNvPr id="11" name="Content Placeholder 3">
            <a:extLst>
              <a:ext uri="{FF2B5EF4-FFF2-40B4-BE49-F238E27FC236}">
                <a16:creationId xmlns:a16="http://schemas.microsoft.com/office/drawing/2014/main" id="{094A393F-377D-D205-ECCB-00F86BE9BE12}"/>
              </a:ext>
            </a:extLst>
          </p:cNvPr>
          <p:cNvSpPr txBox="1">
            <a:spLocks/>
          </p:cNvSpPr>
          <p:nvPr/>
        </p:nvSpPr>
        <p:spPr>
          <a:xfrm>
            <a:off x="838200" y="2182858"/>
            <a:ext cx="6066109" cy="405284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spcBef>
                <a:spcPts val="1200"/>
              </a:spcBef>
              <a:spcAft>
                <a:spcPts val="1000"/>
              </a:spcAft>
              <a:buNone/>
            </a:pPr>
            <a:r>
              <a:rPr lang="en-US" sz="2000" b="0" i="0" u="none" strike="noStrike" dirty="0">
                <a:effectLst/>
              </a:rPr>
              <a:t>The body shop has been able to create a positive image in the market and maintained a customer base. </a:t>
            </a:r>
            <a:endParaRPr lang="en-US" sz="3200" b="0" dirty="0">
              <a:effectLst/>
            </a:endParaRPr>
          </a:p>
          <a:p>
            <a:pPr marL="0" indent="0" rtl="0">
              <a:spcBef>
                <a:spcPts val="1200"/>
              </a:spcBef>
              <a:spcAft>
                <a:spcPts val="1000"/>
              </a:spcAft>
              <a:buNone/>
            </a:pPr>
            <a:r>
              <a:rPr lang="en-US" sz="2000" b="0" i="0" u="none" strike="noStrike" dirty="0">
                <a:effectLst/>
              </a:rPr>
              <a:t>Issues such as increased inflation and interest have disturbed the sales volume, nevertheless, the ethical and environment friendly stance and quality of products has been able to serve as a defining feature of the company, creating a loyal customer base. </a:t>
            </a:r>
            <a:endParaRPr lang="en-US" sz="3200" b="0" dirty="0">
              <a:effectLst/>
            </a:endParaRPr>
          </a:p>
          <a:p>
            <a:pPr marL="0" indent="0" rtl="0">
              <a:spcBef>
                <a:spcPts val="0"/>
              </a:spcBef>
              <a:spcAft>
                <a:spcPts val="0"/>
              </a:spcAft>
              <a:buNone/>
            </a:pPr>
            <a:r>
              <a:rPr lang="en-US" sz="2000" b="0" i="0" u="none" strike="noStrike" dirty="0">
                <a:effectLst/>
              </a:rPr>
              <a:t>Overall, The Body Shop operates in a dynamic macro-environmental environment that presents both opportunities and challenges. By keeping a close eye on these factors, the company can adapt its strategies and operations to stay ahead of the competition and meet customer demands.</a:t>
            </a:r>
            <a:endParaRPr lang="en-US" sz="3200" b="0" dirty="0">
              <a:effectLst/>
            </a:endParaRPr>
          </a:p>
          <a:p>
            <a:pPr marL="0" indent="0">
              <a:buNone/>
            </a:pPr>
            <a:br>
              <a:rPr lang="en-US" sz="3200" dirty="0"/>
            </a:br>
            <a:endParaRPr lang="en-US" sz="3200" dirty="0"/>
          </a:p>
        </p:txBody>
      </p:sp>
    </p:spTree>
    <p:extLst>
      <p:ext uri="{BB962C8B-B14F-4D97-AF65-F5344CB8AC3E}">
        <p14:creationId xmlns:p14="http://schemas.microsoft.com/office/powerpoint/2010/main" val="9043472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DCC2E-7294-3C8C-14D2-C786993D0D9E}"/>
              </a:ext>
            </a:extLst>
          </p:cNvPr>
          <p:cNvSpPr>
            <a:spLocks noGrp="1"/>
          </p:cNvSpPr>
          <p:nvPr>
            <p:ph type="title"/>
          </p:nvPr>
        </p:nvSpPr>
        <p:spPr/>
        <p:txBody>
          <a:bodyPr/>
          <a:lstStyle/>
          <a:p>
            <a:r>
              <a:rPr lang="en-US" dirty="0"/>
              <a:t>Porter’s Diamond Model</a:t>
            </a:r>
          </a:p>
        </p:txBody>
      </p:sp>
      <p:sp>
        <p:nvSpPr>
          <p:cNvPr id="5" name="Rectangle 4">
            <a:extLst>
              <a:ext uri="{FF2B5EF4-FFF2-40B4-BE49-F238E27FC236}">
                <a16:creationId xmlns:a16="http://schemas.microsoft.com/office/drawing/2014/main" id="{E4262DF1-224B-2DD3-75BB-79046230A80B}"/>
              </a:ext>
            </a:extLst>
          </p:cNvPr>
          <p:cNvSpPr/>
          <p:nvPr/>
        </p:nvSpPr>
        <p:spPr>
          <a:xfrm>
            <a:off x="3291295" y="1398588"/>
            <a:ext cx="5609409" cy="4900612"/>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28B9F44-5E9B-BD72-E4E7-C411E2D599AE}"/>
              </a:ext>
            </a:extLst>
          </p:cNvPr>
          <p:cNvSpPr/>
          <p:nvPr/>
        </p:nvSpPr>
        <p:spPr>
          <a:xfrm>
            <a:off x="8369300" y="0"/>
            <a:ext cx="3822700" cy="2053045"/>
          </a:xfrm>
          <a:prstGeom prst="rect">
            <a:avLst/>
          </a:prstGeom>
          <a:blipFill dpi="0" rotWithShape="1">
            <a:blip r:embed="rId3"/>
            <a:srcRect/>
            <a:stretch>
              <a:fillRect/>
            </a:stretch>
          </a:blip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718137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9524E-ABCF-112B-6C20-E03AFD2A137C}"/>
              </a:ext>
            </a:extLst>
          </p:cNvPr>
          <p:cNvSpPr>
            <a:spLocks noGrp="1"/>
          </p:cNvSpPr>
          <p:nvPr>
            <p:ph type="title"/>
          </p:nvPr>
        </p:nvSpPr>
        <p:spPr/>
        <p:txBody>
          <a:bodyPr/>
          <a:lstStyle/>
          <a:p>
            <a:r>
              <a:rPr lang="en-US" dirty="0"/>
              <a:t>Perfume in France </a:t>
            </a:r>
          </a:p>
        </p:txBody>
      </p:sp>
      <p:grpSp>
        <p:nvGrpSpPr>
          <p:cNvPr id="12" name="Group 11">
            <a:extLst>
              <a:ext uri="{FF2B5EF4-FFF2-40B4-BE49-F238E27FC236}">
                <a16:creationId xmlns:a16="http://schemas.microsoft.com/office/drawing/2014/main" id="{9BF32661-ED94-FEAC-02F2-D72C6BBFEB8B}"/>
              </a:ext>
            </a:extLst>
          </p:cNvPr>
          <p:cNvGrpSpPr/>
          <p:nvPr/>
        </p:nvGrpSpPr>
        <p:grpSpPr>
          <a:xfrm>
            <a:off x="10509209" y="248806"/>
            <a:ext cx="751707" cy="6360388"/>
            <a:chOff x="9798009" y="131064"/>
            <a:chExt cx="751707" cy="6360388"/>
          </a:xfrm>
        </p:grpSpPr>
        <p:sp>
          <p:nvSpPr>
            <p:cNvPr id="4" name="Freeform: Shape 3">
              <a:extLst>
                <a:ext uri="{FF2B5EF4-FFF2-40B4-BE49-F238E27FC236}">
                  <a16:creationId xmlns:a16="http://schemas.microsoft.com/office/drawing/2014/main" id="{A8AFA69D-22B8-892C-558B-003D6489F813}"/>
                </a:ext>
              </a:extLst>
            </p:cNvPr>
            <p:cNvSpPr/>
            <p:nvPr/>
          </p:nvSpPr>
          <p:spPr>
            <a:xfrm>
              <a:off x="9805975" y="2166646"/>
              <a:ext cx="739759" cy="848861"/>
            </a:xfrm>
            <a:custGeom>
              <a:avLst/>
              <a:gdLst/>
              <a:ahLst/>
              <a:cxnLst/>
              <a:rect l="l" t="t" r="r" b="b"/>
              <a:pathLst>
                <a:path w="1573132" h="1383920">
                  <a:moveTo>
                    <a:pt x="763286" y="330873"/>
                  </a:moveTo>
                  <a:lnTo>
                    <a:pt x="560004" y="868789"/>
                  </a:lnTo>
                  <a:lnTo>
                    <a:pt x="987603" y="868789"/>
                  </a:lnTo>
                  <a:close/>
                  <a:moveTo>
                    <a:pt x="559014" y="0"/>
                  </a:moveTo>
                  <a:lnTo>
                    <a:pt x="958457" y="0"/>
                  </a:lnTo>
                  <a:lnTo>
                    <a:pt x="1573132" y="1383920"/>
                  </a:lnTo>
                  <a:lnTo>
                    <a:pt x="1202432" y="1383920"/>
                  </a:lnTo>
                  <a:lnTo>
                    <a:pt x="1088401" y="1110504"/>
                  </a:lnTo>
                  <a:lnTo>
                    <a:pt x="468649" y="1110504"/>
                  </a:lnTo>
                  <a:lnTo>
                    <a:pt x="365313" y="1383920"/>
                  </a:lnTo>
                  <a:lnTo>
                    <a:pt x="0" y="1383920"/>
                  </a:lnTo>
                  <a:close/>
                </a:path>
              </a:pathLst>
            </a:custGeom>
            <a:blipFill dpi="0" rotWithShape="1">
              <a:blip r:embed="rId3"/>
              <a:srcRect/>
              <a:stretch>
                <a:fillRect/>
              </a:stretch>
            </a:blipFill>
            <a:ln w="28575">
              <a:solidFill>
                <a:srgbClr val="2D39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28B9BE0F-CD77-ECB8-D8A6-0C390588BAE6}"/>
                </a:ext>
              </a:extLst>
            </p:cNvPr>
            <p:cNvSpPr/>
            <p:nvPr/>
          </p:nvSpPr>
          <p:spPr>
            <a:xfrm>
              <a:off x="9798009" y="131064"/>
              <a:ext cx="743741" cy="870737"/>
            </a:xfrm>
            <a:custGeom>
              <a:avLst/>
              <a:gdLst/>
              <a:ahLst/>
              <a:cxnLst/>
              <a:rect l="l" t="t" r="r" b="b"/>
              <a:pathLst>
                <a:path w="1408686" h="1419584">
                  <a:moveTo>
                    <a:pt x="834117" y="0"/>
                  </a:moveTo>
                  <a:cubicBezTo>
                    <a:pt x="1037528" y="0"/>
                    <a:pt x="1219475" y="37975"/>
                    <a:pt x="1379958" y="113924"/>
                  </a:cubicBezTo>
                  <a:lnTo>
                    <a:pt x="1379958" y="416068"/>
                  </a:lnTo>
                  <a:cubicBezTo>
                    <a:pt x="1203624" y="330873"/>
                    <a:pt x="1031254" y="288276"/>
                    <a:pt x="862845" y="288276"/>
                  </a:cubicBezTo>
                  <a:cubicBezTo>
                    <a:pt x="700381" y="288276"/>
                    <a:pt x="575230" y="329222"/>
                    <a:pt x="487394" y="411115"/>
                  </a:cubicBezTo>
                  <a:cubicBezTo>
                    <a:pt x="399557" y="493008"/>
                    <a:pt x="355639" y="597355"/>
                    <a:pt x="355639" y="724156"/>
                  </a:cubicBezTo>
                  <a:cubicBezTo>
                    <a:pt x="355639" y="845675"/>
                    <a:pt x="399557" y="944078"/>
                    <a:pt x="487394" y="1019366"/>
                  </a:cubicBezTo>
                  <a:cubicBezTo>
                    <a:pt x="575230" y="1094655"/>
                    <a:pt x="690805" y="1132299"/>
                    <a:pt x="834117" y="1132299"/>
                  </a:cubicBezTo>
                  <a:cubicBezTo>
                    <a:pt x="910066" y="1132299"/>
                    <a:pt x="986345" y="1115788"/>
                    <a:pt x="1062954" y="1082767"/>
                  </a:cubicBezTo>
                  <a:lnTo>
                    <a:pt x="1062954" y="921293"/>
                  </a:lnTo>
                  <a:lnTo>
                    <a:pt x="862845" y="921293"/>
                  </a:lnTo>
                  <a:lnTo>
                    <a:pt x="862845" y="667690"/>
                  </a:lnTo>
                  <a:lnTo>
                    <a:pt x="1408686" y="667690"/>
                  </a:lnTo>
                  <a:lnTo>
                    <a:pt x="1408686" y="1233344"/>
                  </a:lnTo>
                  <a:cubicBezTo>
                    <a:pt x="1353871" y="1288159"/>
                    <a:pt x="1270493" y="1332903"/>
                    <a:pt x="1158551" y="1367575"/>
                  </a:cubicBezTo>
                  <a:cubicBezTo>
                    <a:pt x="1046609" y="1402248"/>
                    <a:pt x="935822" y="1419584"/>
                    <a:pt x="826192" y="1419584"/>
                  </a:cubicBezTo>
                  <a:cubicBezTo>
                    <a:pt x="585137" y="1419584"/>
                    <a:pt x="387174" y="1353046"/>
                    <a:pt x="232305" y="1219970"/>
                  </a:cubicBezTo>
                  <a:cubicBezTo>
                    <a:pt x="77435" y="1086895"/>
                    <a:pt x="0" y="917661"/>
                    <a:pt x="0" y="712269"/>
                  </a:cubicBezTo>
                  <a:cubicBezTo>
                    <a:pt x="0" y="502254"/>
                    <a:pt x="77435" y="331038"/>
                    <a:pt x="232305" y="198623"/>
                  </a:cubicBezTo>
                  <a:cubicBezTo>
                    <a:pt x="387174" y="66208"/>
                    <a:pt x="587778" y="0"/>
                    <a:pt x="834117" y="0"/>
                  </a:cubicBezTo>
                  <a:close/>
                </a:path>
              </a:pathLst>
            </a:custGeom>
            <a:blipFill dpi="0" rotWithShape="1">
              <a:blip r:embed="rId4"/>
              <a:srcRect/>
              <a:stretch>
                <a:fillRect/>
              </a:stretch>
            </a:blipFill>
            <a:ln w="28575">
              <a:solidFill>
                <a:srgbClr val="2D39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Shape 5">
              <a:extLst>
                <a:ext uri="{FF2B5EF4-FFF2-40B4-BE49-F238E27FC236}">
                  <a16:creationId xmlns:a16="http://schemas.microsoft.com/office/drawing/2014/main" id="{C8AB7E20-F559-6597-88B4-851F37B77CDD}"/>
                </a:ext>
              </a:extLst>
            </p:cNvPr>
            <p:cNvSpPr/>
            <p:nvPr/>
          </p:nvSpPr>
          <p:spPr>
            <a:xfrm>
              <a:off x="9801993" y="3260172"/>
              <a:ext cx="747723" cy="870737"/>
            </a:xfrm>
            <a:custGeom>
              <a:avLst/>
              <a:gdLst/>
              <a:ahLst/>
              <a:cxnLst/>
              <a:rect l="l" t="t" r="r" b="b"/>
              <a:pathLst>
                <a:path w="1058991" h="1419584">
                  <a:moveTo>
                    <a:pt x="528009" y="0"/>
                  </a:moveTo>
                  <a:cubicBezTo>
                    <a:pt x="675944" y="0"/>
                    <a:pt x="832135" y="35663"/>
                    <a:pt x="996581" y="106989"/>
                  </a:cubicBezTo>
                  <a:lnTo>
                    <a:pt x="996581" y="377433"/>
                  </a:lnTo>
                  <a:cubicBezTo>
                    <a:pt x="812983" y="294880"/>
                    <a:pt x="666698" y="253604"/>
                    <a:pt x="557728" y="253604"/>
                  </a:cubicBezTo>
                  <a:cubicBezTo>
                    <a:pt x="495648" y="253604"/>
                    <a:pt x="446282" y="264005"/>
                    <a:pt x="409628" y="284809"/>
                  </a:cubicBezTo>
                  <a:cubicBezTo>
                    <a:pt x="372975" y="305612"/>
                    <a:pt x="354648" y="333185"/>
                    <a:pt x="354648" y="367527"/>
                  </a:cubicBezTo>
                  <a:cubicBezTo>
                    <a:pt x="354648" y="393944"/>
                    <a:pt x="367856" y="419040"/>
                    <a:pt x="394273" y="442815"/>
                  </a:cubicBezTo>
                  <a:cubicBezTo>
                    <a:pt x="420690" y="466591"/>
                    <a:pt x="485082" y="497300"/>
                    <a:pt x="587448" y="534945"/>
                  </a:cubicBezTo>
                  <a:cubicBezTo>
                    <a:pt x="689813" y="572589"/>
                    <a:pt x="771706" y="607591"/>
                    <a:pt x="833126" y="639952"/>
                  </a:cubicBezTo>
                  <a:cubicBezTo>
                    <a:pt x="894545" y="672313"/>
                    <a:pt x="947544" y="717882"/>
                    <a:pt x="992123" y="776660"/>
                  </a:cubicBezTo>
                  <a:cubicBezTo>
                    <a:pt x="1036702" y="835438"/>
                    <a:pt x="1058991" y="909736"/>
                    <a:pt x="1058991" y="999554"/>
                  </a:cubicBezTo>
                  <a:cubicBezTo>
                    <a:pt x="1058991" y="1127676"/>
                    <a:pt x="1010285" y="1229712"/>
                    <a:pt x="912872" y="1305660"/>
                  </a:cubicBezTo>
                  <a:cubicBezTo>
                    <a:pt x="815459" y="1381609"/>
                    <a:pt x="687172" y="1419584"/>
                    <a:pt x="528009" y="1419584"/>
                  </a:cubicBezTo>
                  <a:cubicBezTo>
                    <a:pt x="356299" y="1419584"/>
                    <a:pt x="189872" y="1375005"/>
                    <a:pt x="28728" y="1285848"/>
                  </a:cubicBezTo>
                  <a:lnTo>
                    <a:pt x="28728" y="987666"/>
                  </a:lnTo>
                  <a:cubicBezTo>
                    <a:pt x="121188" y="1049746"/>
                    <a:pt x="203080" y="1094985"/>
                    <a:pt x="274406" y="1123383"/>
                  </a:cubicBezTo>
                  <a:cubicBezTo>
                    <a:pt x="345732" y="1151781"/>
                    <a:pt x="421351" y="1165981"/>
                    <a:pt x="501262" y="1165981"/>
                  </a:cubicBezTo>
                  <a:cubicBezTo>
                    <a:pt x="636649" y="1165981"/>
                    <a:pt x="704343" y="1123409"/>
                    <a:pt x="704343" y="1038266"/>
                  </a:cubicBezTo>
                  <a:cubicBezTo>
                    <a:pt x="704343" y="1009217"/>
                    <a:pt x="690796" y="981823"/>
                    <a:pt x="663703" y="956082"/>
                  </a:cubicBezTo>
                  <a:cubicBezTo>
                    <a:pt x="636611" y="930340"/>
                    <a:pt x="571381" y="898991"/>
                    <a:pt x="468014" y="862033"/>
                  </a:cubicBezTo>
                  <a:cubicBezTo>
                    <a:pt x="364647" y="825075"/>
                    <a:pt x="282757" y="790741"/>
                    <a:pt x="222344" y="759030"/>
                  </a:cubicBezTo>
                  <a:cubicBezTo>
                    <a:pt x="161930" y="727319"/>
                    <a:pt x="109770" y="682067"/>
                    <a:pt x="65862" y="623274"/>
                  </a:cubicBezTo>
                  <a:cubicBezTo>
                    <a:pt x="21954" y="564481"/>
                    <a:pt x="0" y="489174"/>
                    <a:pt x="0" y="397354"/>
                  </a:cubicBezTo>
                  <a:cubicBezTo>
                    <a:pt x="0" y="278447"/>
                    <a:pt x="47880" y="182494"/>
                    <a:pt x="143642" y="109497"/>
                  </a:cubicBezTo>
                  <a:cubicBezTo>
                    <a:pt x="239404" y="36499"/>
                    <a:pt x="367526" y="0"/>
                    <a:pt x="528009" y="0"/>
                  </a:cubicBezTo>
                  <a:close/>
                </a:path>
              </a:pathLst>
            </a:custGeom>
            <a:blipFill dpi="0" rotWithShape="1">
              <a:blip r:embed="rId5"/>
              <a:srcRect/>
              <a:stretch>
                <a:fillRect/>
              </a:stretch>
            </a:blipFill>
            <a:ln w="28575">
              <a:solidFill>
                <a:srgbClr val="2D39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A8043527-7ADD-97CB-F6D9-CB71D049E5CE}"/>
                </a:ext>
              </a:extLst>
            </p:cNvPr>
            <p:cNvSpPr/>
            <p:nvPr/>
          </p:nvSpPr>
          <p:spPr>
            <a:xfrm>
              <a:off x="9805974" y="4405307"/>
              <a:ext cx="739759" cy="870737"/>
            </a:xfrm>
            <a:custGeom>
              <a:avLst/>
              <a:gdLst/>
              <a:ahLst/>
              <a:cxnLst/>
              <a:rect l="l" t="t" r="r" b="b"/>
              <a:pathLst>
                <a:path w="1058992" h="1419584">
                  <a:moveTo>
                    <a:pt x="528010" y="0"/>
                  </a:moveTo>
                  <a:cubicBezTo>
                    <a:pt x="675945" y="0"/>
                    <a:pt x="832136" y="35663"/>
                    <a:pt x="996582" y="106989"/>
                  </a:cubicBezTo>
                  <a:lnTo>
                    <a:pt x="996582" y="377433"/>
                  </a:lnTo>
                  <a:cubicBezTo>
                    <a:pt x="812983" y="294880"/>
                    <a:pt x="666699" y="253604"/>
                    <a:pt x="557729" y="253604"/>
                  </a:cubicBezTo>
                  <a:cubicBezTo>
                    <a:pt x="495649" y="253604"/>
                    <a:pt x="446282" y="264005"/>
                    <a:pt x="409629" y="284809"/>
                  </a:cubicBezTo>
                  <a:cubicBezTo>
                    <a:pt x="372975" y="305612"/>
                    <a:pt x="354649" y="333185"/>
                    <a:pt x="354649" y="367527"/>
                  </a:cubicBezTo>
                  <a:cubicBezTo>
                    <a:pt x="354649" y="393944"/>
                    <a:pt x="367857" y="419040"/>
                    <a:pt x="394274" y="442815"/>
                  </a:cubicBezTo>
                  <a:cubicBezTo>
                    <a:pt x="420691" y="466591"/>
                    <a:pt x="485082" y="497300"/>
                    <a:pt x="587448" y="534945"/>
                  </a:cubicBezTo>
                  <a:cubicBezTo>
                    <a:pt x="689814" y="572589"/>
                    <a:pt x="771707" y="607591"/>
                    <a:pt x="833126" y="639952"/>
                  </a:cubicBezTo>
                  <a:cubicBezTo>
                    <a:pt x="894546" y="672313"/>
                    <a:pt x="947545" y="717882"/>
                    <a:pt x="992124" y="776660"/>
                  </a:cubicBezTo>
                  <a:cubicBezTo>
                    <a:pt x="1036702" y="835438"/>
                    <a:pt x="1058992" y="909736"/>
                    <a:pt x="1058992" y="999554"/>
                  </a:cubicBezTo>
                  <a:cubicBezTo>
                    <a:pt x="1058992" y="1127676"/>
                    <a:pt x="1010285" y="1229712"/>
                    <a:pt x="912873" y="1305660"/>
                  </a:cubicBezTo>
                  <a:cubicBezTo>
                    <a:pt x="815460" y="1381609"/>
                    <a:pt x="687172" y="1419584"/>
                    <a:pt x="528010" y="1419584"/>
                  </a:cubicBezTo>
                  <a:cubicBezTo>
                    <a:pt x="356300" y="1419584"/>
                    <a:pt x="189873" y="1375005"/>
                    <a:pt x="28729" y="1285848"/>
                  </a:cubicBezTo>
                  <a:lnTo>
                    <a:pt x="28729" y="987666"/>
                  </a:lnTo>
                  <a:cubicBezTo>
                    <a:pt x="121188" y="1049746"/>
                    <a:pt x="203081" y="1094985"/>
                    <a:pt x="274407" y="1123383"/>
                  </a:cubicBezTo>
                  <a:cubicBezTo>
                    <a:pt x="345733" y="1151781"/>
                    <a:pt x="421351" y="1165981"/>
                    <a:pt x="501263" y="1165981"/>
                  </a:cubicBezTo>
                  <a:cubicBezTo>
                    <a:pt x="636650" y="1165981"/>
                    <a:pt x="704344" y="1123409"/>
                    <a:pt x="704344" y="1038266"/>
                  </a:cubicBezTo>
                  <a:cubicBezTo>
                    <a:pt x="704344" y="1009217"/>
                    <a:pt x="690797" y="981823"/>
                    <a:pt x="663704" y="956082"/>
                  </a:cubicBezTo>
                  <a:cubicBezTo>
                    <a:pt x="636611" y="930340"/>
                    <a:pt x="571381" y="898991"/>
                    <a:pt x="468015" y="862033"/>
                  </a:cubicBezTo>
                  <a:cubicBezTo>
                    <a:pt x="364648" y="825075"/>
                    <a:pt x="282758" y="790741"/>
                    <a:pt x="222344" y="759030"/>
                  </a:cubicBezTo>
                  <a:cubicBezTo>
                    <a:pt x="161931" y="727319"/>
                    <a:pt x="109770" y="682067"/>
                    <a:pt x="65862" y="623274"/>
                  </a:cubicBezTo>
                  <a:cubicBezTo>
                    <a:pt x="21954" y="564481"/>
                    <a:pt x="0" y="489174"/>
                    <a:pt x="0" y="397354"/>
                  </a:cubicBezTo>
                  <a:cubicBezTo>
                    <a:pt x="0" y="278447"/>
                    <a:pt x="47881" y="182494"/>
                    <a:pt x="143643" y="109497"/>
                  </a:cubicBezTo>
                  <a:cubicBezTo>
                    <a:pt x="239404" y="36499"/>
                    <a:pt x="367527" y="0"/>
                    <a:pt x="528010" y="0"/>
                  </a:cubicBezTo>
                  <a:close/>
                </a:path>
              </a:pathLst>
            </a:custGeom>
            <a:blipFill>
              <a:blip r:embed="rId6"/>
              <a:stretch>
                <a:fillRect/>
              </a:stretch>
            </a:blipFill>
            <a:ln w="28575">
              <a:solidFill>
                <a:srgbClr val="2D39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AA853C60-AC3C-E9C5-5E41-A3CEBB2616C5}"/>
                </a:ext>
              </a:extLst>
            </p:cNvPr>
            <p:cNvSpPr/>
            <p:nvPr/>
          </p:nvSpPr>
          <p:spPr>
            <a:xfrm>
              <a:off x="9805975" y="1185075"/>
              <a:ext cx="743741" cy="848861"/>
            </a:xfrm>
            <a:custGeom>
              <a:avLst/>
              <a:gdLst/>
              <a:ahLst/>
              <a:cxnLst/>
              <a:rect l="l" t="t" r="r" b="b"/>
              <a:pathLst>
                <a:path w="1212540" h="1383920">
                  <a:moveTo>
                    <a:pt x="0" y="0"/>
                  </a:moveTo>
                  <a:lnTo>
                    <a:pt x="618158" y="0"/>
                  </a:lnTo>
                  <a:cubicBezTo>
                    <a:pt x="752224" y="0"/>
                    <a:pt x="861194" y="38774"/>
                    <a:pt x="945068" y="116323"/>
                  </a:cubicBezTo>
                  <a:cubicBezTo>
                    <a:pt x="1028942" y="193871"/>
                    <a:pt x="1070879" y="287754"/>
                    <a:pt x="1070879" y="397973"/>
                  </a:cubicBezTo>
                  <a:cubicBezTo>
                    <a:pt x="1070879" y="550428"/>
                    <a:pt x="991628" y="663283"/>
                    <a:pt x="833126" y="736539"/>
                  </a:cubicBezTo>
                  <a:cubicBezTo>
                    <a:pt x="902605" y="768146"/>
                    <a:pt x="968640" y="853253"/>
                    <a:pt x="1031231" y="991860"/>
                  </a:cubicBezTo>
                  <a:cubicBezTo>
                    <a:pt x="1093821" y="1130467"/>
                    <a:pt x="1154258" y="1261153"/>
                    <a:pt x="1212540" y="1383920"/>
                  </a:cubicBezTo>
                  <a:lnTo>
                    <a:pt x="834241" y="1383920"/>
                  </a:lnTo>
                  <a:cubicBezTo>
                    <a:pt x="811663" y="1338351"/>
                    <a:pt x="772316" y="1251505"/>
                    <a:pt x="716200" y="1123383"/>
                  </a:cubicBezTo>
                  <a:cubicBezTo>
                    <a:pt x="660085" y="995260"/>
                    <a:pt x="612049" y="913037"/>
                    <a:pt x="572093" y="876714"/>
                  </a:cubicBezTo>
                  <a:cubicBezTo>
                    <a:pt x="532138" y="840391"/>
                    <a:pt x="489375" y="822229"/>
                    <a:pt x="443806" y="822229"/>
                  </a:cubicBezTo>
                  <a:lnTo>
                    <a:pt x="344742" y="822229"/>
                  </a:lnTo>
                  <a:lnTo>
                    <a:pt x="344742" y="1383920"/>
                  </a:lnTo>
                  <a:lnTo>
                    <a:pt x="0" y="1383920"/>
                  </a:lnTo>
                  <a:lnTo>
                    <a:pt x="0" y="0"/>
                  </a:lnTo>
                  <a:close/>
                  <a:moveTo>
                    <a:pt x="344742" y="253603"/>
                  </a:moveTo>
                  <a:lnTo>
                    <a:pt x="344742" y="568626"/>
                  </a:lnTo>
                  <a:lnTo>
                    <a:pt x="527019" y="568626"/>
                  </a:lnTo>
                  <a:cubicBezTo>
                    <a:pt x="585137" y="568626"/>
                    <a:pt x="631201" y="554922"/>
                    <a:pt x="665213" y="527514"/>
                  </a:cubicBezTo>
                  <a:cubicBezTo>
                    <a:pt x="699225" y="500107"/>
                    <a:pt x="716231" y="460977"/>
                    <a:pt x="716231" y="410124"/>
                  </a:cubicBezTo>
                  <a:cubicBezTo>
                    <a:pt x="716231" y="305777"/>
                    <a:pt x="650519" y="253603"/>
                    <a:pt x="519094" y="253603"/>
                  </a:cubicBezTo>
                  <a:lnTo>
                    <a:pt x="344742" y="253603"/>
                  </a:lnTo>
                  <a:close/>
                </a:path>
              </a:pathLst>
            </a:custGeom>
            <a:blipFill dpi="0" rotWithShape="1">
              <a:blip r:embed="rId7"/>
              <a:srcRect/>
              <a:stretch>
                <a:fillRect/>
              </a:stretch>
            </a:blipFill>
            <a:ln w="28575">
              <a:solidFill>
                <a:srgbClr val="2D39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188F3799-2E41-8752-8D81-DFD740919EEE}"/>
                </a:ext>
              </a:extLst>
            </p:cNvPr>
            <p:cNvSpPr/>
            <p:nvPr/>
          </p:nvSpPr>
          <p:spPr>
            <a:xfrm>
              <a:off x="9805974" y="5642591"/>
              <a:ext cx="739759" cy="848861"/>
            </a:xfrm>
            <a:custGeom>
              <a:avLst/>
              <a:gdLst/>
              <a:ahLst/>
              <a:cxnLst/>
              <a:rect l="l" t="t" r="r" b="b"/>
              <a:pathLst>
                <a:path w="1020356" h="1383920">
                  <a:moveTo>
                    <a:pt x="0" y="0"/>
                  </a:moveTo>
                  <a:lnTo>
                    <a:pt x="1006487" y="0"/>
                  </a:lnTo>
                  <a:lnTo>
                    <a:pt x="1006487" y="253603"/>
                  </a:lnTo>
                  <a:lnTo>
                    <a:pt x="344742" y="253603"/>
                  </a:lnTo>
                  <a:lnTo>
                    <a:pt x="344742" y="543860"/>
                  </a:lnTo>
                  <a:lnTo>
                    <a:pt x="975778" y="543860"/>
                  </a:lnTo>
                  <a:lnTo>
                    <a:pt x="975778" y="797463"/>
                  </a:lnTo>
                  <a:lnTo>
                    <a:pt x="344742" y="797463"/>
                  </a:lnTo>
                  <a:lnTo>
                    <a:pt x="344742" y="1130317"/>
                  </a:lnTo>
                  <a:lnTo>
                    <a:pt x="1020356" y="1130317"/>
                  </a:lnTo>
                  <a:lnTo>
                    <a:pt x="1020356" y="1383920"/>
                  </a:lnTo>
                  <a:lnTo>
                    <a:pt x="0" y="1383920"/>
                  </a:lnTo>
                  <a:lnTo>
                    <a:pt x="0" y="0"/>
                  </a:lnTo>
                  <a:close/>
                </a:path>
              </a:pathLst>
            </a:custGeom>
            <a:blipFill dpi="0" rotWithShape="1">
              <a:blip r:embed="rId8"/>
              <a:srcRect/>
              <a:stretch>
                <a:fillRect/>
              </a:stretch>
            </a:blipFill>
            <a:ln w="28575">
              <a:solidFill>
                <a:srgbClr val="2D39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4" name="Rectangle 23">
            <a:extLst>
              <a:ext uri="{FF2B5EF4-FFF2-40B4-BE49-F238E27FC236}">
                <a16:creationId xmlns:a16="http://schemas.microsoft.com/office/drawing/2014/main" id="{76DB385E-53FB-9FE4-E686-8A73BEB6F34D}"/>
              </a:ext>
            </a:extLst>
          </p:cNvPr>
          <p:cNvSpPr/>
          <p:nvPr/>
        </p:nvSpPr>
        <p:spPr>
          <a:xfrm>
            <a:off x="6651417" y="880343"/>
            <a:ext cx="3086475" cy="3285693"/>
          </a:xfrm>
          <a:prstGeom prst="rect">
            <a:avLst/>
          </a:prstGeom>
          <a:blipFill dpi="0" rotWithShape="1">
            <a:blip r:embed="rId9"/>
            <a:srcRect/>
            <a:stretch>
              <a:fillRect/>
            </a:stretch>
          </a:blip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3">
            <a:extLst>
              <a:ext uri="{FF2B5EF4-FFF2-40B4-BE49-F238E27FC236}">
                <a16:creationId xmlns:a16="http://schemas.microsoft.com/office/drawing/2014/main" id="{984F890F-514B-88ED-B3C6-5DAEDA63FD64}"/>
              </a:ext>
            </a:extLst>
          </p:cNvPr>
          <p:cNvSpPr txBox="1">
            <a:spLocks/>
          </p:cNvSpPr>
          <p:nvPr/>
        </p:nvSpPr>
        <p:spPr>
          <a:xfrm>
            <a:off x="838201" y="1807007"/>
            <a:ext cx="5041899" cy="4314393"/>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spcBef>
                <a:spcPts val="1200"/>
              </a:spcBef>
              <a:spcAft>
                <a:spcPts val="1000"/>
              </a:spcAft>
              <a:buNone/>
            </a:pPr>
            <a:r>
              <a:rPr lang="en-US" sz="2400" b="0" i="0" u="none" strike="noStrike" dirty="0">
                <a:solidFill>
                  <a:srgbClr val="000000"/>
                </a:solidFill>
                <a:effectLst/>
              </a:rPr>
              <a:t>The perfume capital of the world is not just a title. It is a lifestyle that has driven the 50,000 residents of Grasse since the 17th Century</a:t>
            </a:r>
          </a:p>
          <a:p>
            <a:pPr marL="0" indent="0">
              <a:spcBef>
                <a:spcPts val="1200"/>
              </a:spcBef>
              <a:spcAft>
                <a:spcPts val="1000"/>
              </a:spcAft>
              <a:buNone/>
            </a:pPr>
            <a:r>
              <a:rPr lang="en-US" sz="2400" dirty="0">
                <a:solidFill>
                  <a:srgbClr val="000000"/>
                </a:solidFill>
              </a:rPr>
              <a:t>T</a:t>
            </a:r>
            <a:r>
              <a:rPr lang="en-US" sz="2400" b="0" i="0" u="none" strike="noStrike" dirty="0">
                <a:solidFill>
                  <a:srgbClr val="000000"/>
                </a:solidFill>
                <a:effectLst/>
              </a:rPr>
              <a:t>he art of perfume making is so much engrained in the French that they prefer to produce  perfumes from natural extracts with special methods and techniques handed down from generations of perfumers rather than relying on modern technology</a:t>
            </a:r>
            <a:endParaRPr lang="en-US" sz="2400" dirty="0"/>
          </a:p>
          <a:p>
            <a:pPr marL="0" indent="0" rtl="0">
              <a:spcBef>
                <a:spcPts val="1200"/>
              </a:spcBef>
              <a:spcAft>
                <a:spcPts val="1000"/>
              </a:spcAft>
              <a:buNone/>
            </a:pPr>
            <a:endParaRPr lang="en-US" sz="2400" dirty="0"/>
          </a:p>
        </p:txBody>
      </p:sp>
      <p:sp>
        <p:nvSpPr>
          <p:cNvPr id="26" name="Content Placeholder 3">
            <a:extLst>
              <a:ext uri="{FF2B5EF4-FFF2-40B4-BE49-F238E27FC236}">
                <a16:creationId xmlns:a16="http://schemas.microsoft.com/office/drawing/2014/main" id="{6C7D0298-A5E5-DCE3-3890-F0B7E35376ED}"/>
              </a:ext>
            </a:extLst>
          </p:cNvPr>
          <p:cNvSpPr txBox="1">
            <a:spLocks/>
          </p:cNvSpPr>
          <p:nvPr/>
        </p:nvSpPr>
        <p:spPr>
          <a:xfrm>
            <a:off x="6096000" y="4243888"/>
            <a:ext cx="4421174" cy="2365306"/>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391B"/>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391B"/>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391B"/>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391B"/>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spcBef>
                <a:spcPts val="0"/>
              </a:spcBef>
              <a:spcAft>
                <a:spcPts val="0"/>
              </a:spcAft>
              <a:buNone/>
            </a:pPr>
            <a:r>
              <a:rPr lang="en-US" sz="2050" b="0" i="0" u="none" strike="noStrike" dirty="0">
                <a:effectLst/>
              </a:rPr>
              <a:t>Factor Conditions: </a:t>
            </a:r>
            <a:endParaRPr lang="en-US" sz="2050" b="0" dirty="0">
              <a:effectLst/>
            </a:endParaRPr>
          </a:p>
          <a:p>
            <a:pPr rtl="0" fontAlgn="base">
              <a:spcBef>
                <a:spcPts val="0"/>
              </a:spcBef>
              <a:spcAft>
                <a:spcPts val="0"/>
              </a:spcAft>
              <a:buFont typeface="+mj-lt"/>
              <a:buAutoNum type="arabicPeriod"/>
            </a:pPr>
            <a:r>
              <a:rPr lang="en-US" sz="2050" b="0" i="0" u="none" strike="noStrike" dirty="0">
                <a:effectLst/>
              </a:rPr>
              <a:t>Optimal weather for farming perfume ingredients</a:t>
            </a:r>
          </a:p>
          <a:p>
            <a:pPr rtl="0" fontAlgn="base">
              <a:spcBef>
                <a:spcPts val="0"/>
              </a:spcBef>
              <a:spcAft>
                <a:spcPts val="0"/>
              </a:spcAft>
              <a:buFont typeface="+mj-lt"/>
              <a:buAutoNum type="arabicPeriod"/>
            </a:pPr>
            <a:r>
              <a:rPr lang="en-US" sz="2050" b="0" i="0" u="none" strike="noStrike" dirty="0">
                <a:effectLst/>
              </a:rPr>
              <a:t>Fabulous farms and farming techniques</a:t>
            </a:r>
          </a:p>
          <a:p>
            <a:pPr rtl="0" fontAlgn="base">
              <a:spcBef>
                <a:spcPts val="0"/>
              </a:spcBef>
              <a:spcAft>
                <a:spcPts val="0"/>
              </a:spcAft>
              <a:buFont typeface="+mj-lt"/>
              <a:buAutoNum type="arabicPeriod"/>
            </a:pPr>
            <a:r>
              <a:rPr lang="en-US" sz="2050" b="0" i="0" u="none" strike="noStrike" dirty="0">
                <a:effectLst/>
              </a:rPr>
              <a:t>Presence of perfume experts (Noses and Generational perfumers)</a:t>
            </a:r>
          </a:p>
          <a:p>
            <a:pPr rtl="0" fontAlgn="base">
              <a:spcBef>
                <a:spcPts val="0"/>
              </a:spcBef>
              <a:spcAft>
                <a:spcPts val="0"/>
              </a:spcAft>
              <a:buFont typeface="+mj-lt"/>
              <a:buAutoNum type="arabicPeriod"/>
            </a:pPr>
            <a:r>
              <a:rPr lang="en-US" sz="2050" b="0" i="0" u="none" strike="noStrike" dirty="0">
                <a:effectLst/>
              </a:rPr>
              <a:t>€650m for research and development</a:t>
            </a:r>
          </a:p>
        </p:txBody>
      </p:sp>
    </p:spTree>
    <p:extLst>
      <p:ext uri="{BB962C8B-B14F-4D97-AF65-F5344CB8AC3E}">
        <p14:creationId xmlns:p14="http://schemas.microsoft.com/office/powerpoint/2010/main" val="417361894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TotalTime>
  <Words>2602</Words>
  <Application>Microsoft Office PowerPoint</Application>
  <PresentationFormat>Widescreen</PresentationFormat>
  <Paragraphs>217</Paragraphs>
  <Slides>21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Arial Rounded MT Bold</vt:lpstr>
      <vt:lpstr>Calibri</vt:lpstr>
      <vt:lpstr>Gill Sans MT</vt:lpstr>
      <vt:lpstr>Office Theme</vt:lpstr>
      <vt:lpstr>External Business Analysis</vt:lpstr>
      <vt:lpstr>Table of Contents</vt:lpstr>
      <vt:lpstr>PESTLE Analysis</vt:lpstr>
      <vt:lpstr>The Body Shop</vt:lpstr>
      <vt:lpstr>PESTLE: The Body Shop</vt:lpstr>
      <vt:lpstr>PESTLE: The Body Shop</vt:lpstr>
      <vt:lpstr>PESTLE: The Body Shop</vt:lpstr>
      <vt:lpstr>Porter’s Diamond Model</vt:lpstr>
      <vt:lpstr>Perfume in France </vt:lpstr>
      <vt:lpstr>Perfume in France </vt:lpstr>
      <vt:lpstr>Perfume in France </vt:lpstr>
      <vt:lpstr>Perfume in France</vt:lpstr>
      <vt:lpstr>Perfume in France</vt:lpstr>
      <vt:lpstr>Porter’s Five Forces</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2</dc:title>
  <dc:creator>Lamis</dc:creator>
  <cp:lastModifiedBy>Lamis</cp:lastModifiedBy>
  <cp:revision>30</cp:revision>
  <dcterms:created xsi:type="dcterms:W3CDTF">2023-03-17T12:36:27Z</dcterms:created>
  <dcterms:modified xsi:type="dcterms:W3CDTF">2023-04-02T11:16:55Z</dcterms:modified>
</cp:coreProperties>
</file>